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71" r:id="rId2"/>
  </p:sldMasterIdLst>
  <p:notesMasterIdLst>
    <p:notesMasterId r:id="rId21"/>
  </p:notesMasterIdLst>
  <p:sldIdLst>
    <p:sldId id="256" r:id="rId3"/>
    <p:sldId id="258" r:id="rId4"/>
    <p:sldId id="271" r:id="rId5"/>
    <p:sldId id="261" r:id="rId6"/>
    <p:sldId id="257" r:id="rId7"/>
    <p:sldId id="268" r:id="rId8"/>
    <p:sldId id="277" r:id="rId9"/>
    <p:sldId id="262" r:id="rId10"/>
    <p:sldId id="263" r:id="rId11"/>
    <p:sldId id="265" r:id="rId12"/>
    <p:sldId id="266" r:id="rId13"/>
    <p:sldId id="276" r:id="rId14"/>
    <p:sldId id="267" r:id="rId15"/>
    <p:sldId id="272" r:id="rId16"/>
    <p:sldId id="269" r:id="rId17"/>
    <p:sldId id="273" r:id="rId18"/>
    <p:sldId id="274" r:id="rId19"/>
    <p:sldId id="275"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CD4F2B3-D7FB-4F67-B884-AA602CBC8AB0}" type="datetimeFigureOut">
              <a:rPr lang="fr-FR" smtClean="0"/>
              <a:t>18/05/2016</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36B400A-9F50-4520-AC6B-7A2A85F37462}" type="slidenum">
              <a:rPr lang="fr-FR" smtClean="0"/>
              <a:t>‹N°›</a:t>
            </a:fld>
            <a:endParaRPr lang="fr-FR"/>
          </a:p>
        </p:txBody>
      </p:sp>
    </p:spTree>
    <p:extLst>
      <p:ext uri="{BB962C8B-B14F-4D97-AF65-F5344CB8AC3E}">
        <p14:creationId xmlns:p14="http://schemas.microsoft.com/office/powerpoint/2010/main" val="3580812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L’institution d’un CA dans une association loi 1901 ordinaire n’a absolument rien d’obligatoire.  Mais le conseil d’administration permet un contrôle du bon déroulement de l’association, et décide de la politique de l’association.</a:t>
            </a:r>
          </a:p>
          <a:p>
            <a:pPr eaLnBrk="1" hangingPunct="1">
              <a:spcBef>
                <a:spcPct val="0"/>
              </a:spcBef>
            </a:pPr>
            <a:endParaRPr lang="fr-FR" altLang="fr-FR" smtClean="0"/>
          </a:p>
        </p:txBody>
      </p:sp>
      <p:sp>
        <p:nvSpPr>
          <p:cNvPr id="34820" name="Espace réservé du numéro de diapositive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ACA6C21-CF4A-4ECB-A6F8-446E9D31A084}" type="slidenum">
              <a:rPr lang="fr-FR" altLang="fr-FR">
                <a:solidFill>
                  <a:prstClr val="black"/>
                </a:solidFill>
                <a:latin typeface="Calibri" panose="020F0502020204030204" pitchFamily="34" charset="0"/>
              </a:rPr>
              <a:pPr eaLnBrk="1" hangingPunct="1"/>
              <a:t>10</a:t>
            </a:fld>
            <a:endParaRPr lang="fr-FR" altLang="fr-FR">
              <a:solidFill>
                <a:prstClr val="black"/>
              </a:solidFill>
              <a:latin typeface="Calibri" panose="020F0502020204030204" pitchFamily="34" charset="0"/>
            </a:endParaRPr>
          </a:p>
        </p:txBody>
      </p:sp>
    </p:spTree>
    <p:extLst>
      <p:ext uri="{BB962C8B-B14F-4D97-AF65-F5344CB8AC3E}">
        <p14:creationId xmlns:p14="http://schemas.microsoft.com/office/powerpoint/2010/main" val="1761713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5/18/2016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5/18/2016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5/18/2016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52CDCDC0-B2A2-4409-A3B9-D74BD55B3A65}" type="datetime1">
              <a:rPr lang="fr-FR">
                <a:solidFill>
                  <a:prstClr val="black">
                    <a:tint val="75000"/>
                  </a:prstClr>
                </a:solidFill>
              </a:rPr>
              <a:pPr>
                <a:defRPr/>
              </a:pPr>
              <a:t>18/05/2016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6" name="Espace réservé du numéro de diapositive 5"/>
          <p:cNvSpPr>
            <a:spLocks noGrp="1"/>
          </p:cNvSpPr>
          <p:nvPr>
            <p:ph type="sldNum" sz="quarter" idx="12"/>
          </p:nvPr>
        </p:nvSpPr>
        <p:spPr/>
        <p:txBody>
          <a:bodyPr/>
          <a:lstStyle>
            <a:lvl1pPr>
              <a:defRPr/>
            </a:lvl1pPr>
          </a:lstStyle>
          <a:p>
            <a:fld id="{F86DFFD5-ECCB-4792-8FCF-13A698764273}" type="slidenum">
              <a:rPr lang="fr-FR" altLang="fr-FR"/>
              <a:pPr/>
              <a:t>‹N°›</a:t>
            </a:fld>
            <a:endParaRPr lang="fr-FR" altLang="fr-FR"/>
          </a:p>
        </p:txBody>
      </p:sp>
    </p:spTree>
    <p:extLst>
      <p:ext uri="{BB962C8B-B14F-4D97-AF65-F5344CB8AC3E}">
        <p14:creationId xmlns:p14="http://schemas.microsoft.com/office/powerpoint/2010/main" val="1571611558"/>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35D9A01-CB83-449A-8F98-8A02EA9A3F8B}" type="datetime1">
              <a:rPr lang="fr-FR">
                <a:solidFill>
                  <a:prstClr val="black">
                    <a:tint val="75000"/>
                  </a:prstClr>
                </a:solidFill>
              </a:rPr>
              <a:pPr>
                <a:defRPr/>
              </a:pPr>
              <a:t>18/05/2016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6" name="Espace réservé du numéro de diapositive 5"/>
          <p:cNvSpPr>
            <a:spLocks noGrp="1"/>
          </p:cNvSpPr>
          <p:nvPr>
            <p:ph type="sldNum" sz="quarter" idx="12"/>
          </p:nvPr>
        </p:nvSpPr>
        <p:spPr/>
        <p:txBody>
          <a:bodyPr/>
          <a:lstStyle>
            <a:lvl1pPr>
              <a:defRPr/>
            </a:lvl1pPr>
          </a:lstStyle>
          <a:p>
            <a:fld id="{7DA810D1-43BD-4FCA-A51E-F226BF2C6217}" type="slidenum">
              <a:rPr lang="fr-FR" altLang="fr-FR"/>
              <a:pPr/>
              <a:t>‹N°›</a:t>
            </a:fld>
            <a:endParaRPr lang="fr-FR" altLang="fr-FR"/>
          </a:p>
        </p:txBody>
      </p:sp>
    </p:spTree>
    <p:extLst>
      <p:ext uri="{BB962C8B-B14F-4D97-AF65-F5344CB8AC3E}">
        <p14:creationId xmlns:p14="http://schemas.microsoft.com/office/powerpoint/2010/main" val="422391884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8E1C21A3-6E78-4503-BF60-C9A868B13272}" type="datetime1">
              <a:rPr lang="fr-FR">
                <a:solidFill>
                  <a:prstClr val="black">
                    <a:tint val="75000"/>
                  </a:prstClr>
                </a:solidFill>
              </a:rPr>
              <a:pPr>
                <a:defRPr/>
              </a:pPr>
              <a:t>18/05/2016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6" name="Espace réservé du numéro de diapositive 5"/>
          <p:cNvSpPr>
            <a:spLocks noGrp="1"/>
          </p:cNvSpPr>
          <p:nvPr>
            <p:ph type="sldNum" sz="quarter" idx="12"/>
          </p:nvPr>
        </p:nvSpPr>
        <p:spPr/>
        <p:txBody>
          <a:bodyPr/>
          <a:lstStyle>
            <a:lvl1pPr>
              <a:defRPr/>
            </a:lvl1pPr>
          </a:lstStyle>
          <a:p>
            <a:fld id="{2127048F-6EF6-48D0-96A6-0D56F4428CB7}" type="slidenum">
              <a:rPr lang="fr-FR" altLang="fr-FR"/>
              <a:pPr/>
              <a:t>‹N°›</a:t>
            </a:fld>
            <a:endParaRPr lang="fr-FR" altLang="fr-FR"/>
          </a:p>
        </p:txBody>
      </p:sp>
    </p:spTree>
    <p:extLst>
      <p:ext uri="{BB962C8B-B14F-4D97-AF65-F5344CB8AC3E}">
        <p14:creationId xmlns:p14="http://schemas.microsoft.com/office/powerpoint/2010/main" val="1879968339"/>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41A82D4-BE7A-4EFE-A6E3-598249383B15}" type="datetime1">
              <a:rPr lang="fr-FR">
                <a:solidFill>
                  <a:prstClr val="black">
                    <a:tint val="75000"/>
                  </a:prstClr>
                </a:solidFill>
              </a:rPr>
              <a:pPr>
                <a:defRPr/>
              </a:pPr>
              <a:t>18/05/2016</a:t>
            </a:fld>
            <a:endParaRPr 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7" name="Espace réservé du numéro de diapositive 5"/>
          <p:cNvSpPr>
            <a:spLocks noGrp="1"/>
          </p:cNvSpPr>
          <p:nvPr>
            <p:ph type="sldNum" sz="quarter" idx="12"/>
          </p:nvPr>
        </p:nvSpPr>
        <p:spPr/>
        <p:txBody>
          <a:bodyPr/>
          <a:lstStyle>
            <a:lvl1pPr>
              <a:defRPr/>
            </a:lvl1pPr>
          </a:lstStyle>
          <a:p>
            <a:fld id="{C977B6A7-34AD-4702-8599-752EA92EDE1D}" type="slidenum">
              <a:rPr lang="fr-FR" altLang="fr-FR"/>
              <a:pPr/>
              <a:t>‹N°›</a:t>
            </a:fld>
            <a:endParaRPr lang="fr-FR" altLang="fr-FR"/>
          </a:p>
        </p:txBody>
      </p:sp>
    </p:spTree>
    <p:extLst>
      <p:ext uri="{BB962C8B-B14F-4D97-AF65-F5344CB8AC3E}">
        <p14:creationId xmlns:p14="http://schemas.microsoft.com/office/powerpoint/2010/main" val="97785208"/>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2E104E28-6122-4BDE-9A5C-A1B41980D4E4}" type="datetime1">
              <a:rPr lang="fr-FR">
                <a:solidFill>
                  <a:prstClr val="black">
                    <a:tint val="75000"/>
                  </a:prstClr>
                </a:solidFill>
              </a:rPr>
              <a:pPr>
                <a:defRPr/>
              </a:pPr>
              <a:t>18/05/2016</a:t>
            </a:fld>
            <a:endParaRPr lang="fr-FR">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9" name="Espace réservé du numéro de diapositive 5"/>
          <p:cNvSpPr>
            <a:spLocks noGrp="1"/>
          </p:cNvSpPr>
          <p:nvPr>
            <p:ph type="sldNum" sz="quarter" idx="12"/>
          </p:nvPr>
        </p:nvSpPr>
        <p:spPr/>
        <p:txBody>
          <a:bodyPr/>
          <a:lstStyle>
            <a:lvl1pPr>
              <a:defRPr/>
            </a:lvl1pPr>
          </a:lstStyle>
          <a:p>
            <a:fld id="{8131440A-976D-4565-A080-B3B68E8FA1D2}" type="slidenum">
              <a:rPr lang="fr-FR" altLang="fr-FR"/>
              <a:pPr/>
              <a:t>‹N°›</a:t>
            </a:fld>
            <a:endParaRPr lang="fr-FR" altLang="fr-FR"/>
          </a:p>
        </p:txBody>
      </p:sp>
    </p:spTree>
    <p:extLst>
      <p:ext uri="{BB962C8B-B14F-4D97-AF65-F5344CB8AC3E}">
        <p14:creationId xmlns:p14="http://schemas.microsoft.com/office/powerpoint/2010/main" val="273118476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6F337A3A-2C6D-46AB-A86A-1AB81D42DBD4}" type="datetime1">
              <a:rPr lang="fr-FR">
                <a:solidFill>
                  <a:prstClr val="black">
                    <a:tint val="75000"/>
                  </a:prstClr>
                </a:solidFill>
              </a:rPr>
              <a:pPr>
                <a:defRPr/>
              </a:pPr>
              <a:t>18/05/2016</a:t>
            </a:fld>
            <a:endParaRPr lang="fr-FR">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5" name="Espace réservé du numéro de diapositive 5"/>
          <p:cNvSpPr>
            <a:spLocks noGrp="1"/>
          </p:cNvSpPr>
          <p:nvPr>
            <p:ph type="sldNum" sz="quarter" idx="12"/>
          </p:nvPr>
        </p:nvSpPr>
        <p:spPr/>
        <p:txBody>
          <a:bodyPr/>
          <a:lstStyle>
            <a:lvl1pPr>
              <a:defRPr/>
            </a:lvl1pPr>
          </a:lstStyle>
          <a:p>
            <a:fld id="{69A6319B-9614-4882-95C0-DB5F5F5FEA5A}" type="slidenum">
              <a:rPr lang="fr-FR" altLang="fr-FR"/>
              <a:pPr/>
              <a:t>‹N°›</a:t>
            </a:fld>
            <a:endParaRPr lang="fr-FR" altLang="fr-FR"/>
          </a:p>
        </p:txBody>
      </p:sp>
    </p:spTree>
    <p:extLst>
      <p:ext uri="{BB962C8B-B14F-4D97-AF65-F5344CB8AC3E}">
        <p14:creationId xmlns:p14="http://schemas.microsoft.com/office/powerpoint/2010/main" val="3235236934"/>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292D082-F02D-4316-9199-80984D806290}" type="datetime1">
              <a:rPr lang="fr-FR">
                <a:solidFill>
                  <a:prstClr val="black">
                    <a:tint val="75000"/>
                  </a:prstClr>
                </a:solidFill>
              </a:rPr>
              <a:pPr>
                <a:defRPr/>
              </a:pPr>
              <a:t>18/05/2016</a:t>
            </a:fld>
            <a:endParaRPr lang="fr-FR">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4" name="Espace réservé du numéro de diapositive 5"/>
          <p:cNvSpPr>
            <a:spLocks noGrp="1"/>
          </p:cNvSpPr>
          <p:nvPr>
            <p:ph type="sldNum" sz="quarter" idx="12"/>
          </p:nvPr>
        </p:nvSpPr>
        <p:spPr/>
        <p:txBody>
          <a:bodyPr/>
          <a:lstStyle>
            <a:lvl1pPr>
              <a:defRPr/>
            </a:lvl1pPr>
          </a:lstStyle>
          <a:p>
            <a:fld id="{BBD917F3-710A-422E-B024-FE82DFCC84D7}" type="slidenum">
              <a:rPr lang="fr-FR" altLang="fr-FR"/>
              <a:pPr/>
              <a:t>‹N°›</a:t>
            </a:fld>
            <a:endParaRPr lang="fr-FR" altLang="fr-FR"/>
          </a:p>
        </p:txBody>
      </p:sp>
    </p:spTree>
    <p:extLst>
      <p:ext uri="{BB962C8B-B14F-4D97-AF65-F5344CB8AC3E}">
        <p14:creationId xmlns:p14="http://schemas.microsoft.com/office/powerpoint/2010/main" val="291550668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E1B93C0-503E-40B6-9116-A850055671BB}" type="datetime1">
              <a:rPr lang="fr-FR">
                <a:solidFill>
                  <a:prstClr val="black">
                    <a:tint val="75000"/>
                  </a:prstClr>
                </a:solidFill>
              </a:rPr>
              <a:pPr>
                <a:defRPr/>
              </a:pPr>
              <a:t>18/05/2016</a:t>
            </a:fld>
            <a:endParaRPr 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7" name="Espace réservé du numéro de diapositive 5"/>
          <p:cNvSpPr>
            <a:spLocks noGrp="1"/>
          </p:cNvSpPr>
          <p:nvPr>
            <p:ph type="sldNum" sz="quarter" idx="12"/>
          </p:nvPr>
        </p:nvSpPr>
        <p:spPr/>
        <p:txBody>
          <a:bodyPr/>
          <a:lstStyle>
            <a:lvl1pPr>
              <a:defRPr/>
            </a:lvl1pPr>
          </a:lstStyle>
          <a:p>
            <a:fld id="{D10A8531-6CD4-4713-A8D3-18736737BE87}" type="slidenum">
              <a:rPr lang="fr-FR" altLang="fr-FR"/>
              <a:pPr/>
              <a:t>‹N°›</a:t>
            </a:fld>
            <a:endParaRPr lang="fr-FR" altLang="fr-FR"/>
          </a:p>
        </p:txBody>
      </p:sp>
    </p:spTree>
    <p:extLst>
      <p:ext uri="{BB962C8B-B14F-4D97-AF65-F5344CB8AC3E}">
        <p14:creationId xmlns:p14="http://schemas.microsoft.com/office/powerpoint/2010/main" val="1794038554"/>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5FA29D6-9445-410C-AF67-E483FE2D54BD}" type="datetime1">
              <a:rPr lang="fr-FR">
                <a:solidFill>
                  <a:prstClr val="black">
                    <a:tint val="75000"/>
                  </a:prstClr>
                </a:solidFill>
              </a:rPr>
              <a:pPr>
                <a:defRPr/>
              </a:pPr>
              <a:t>18/05/2016</a:t>
            </a:fld>
            <a:endParaRPr 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7" name="Espace réservé du numéro de diapositive 5"/>
          <p:cNvSpPr>
            <a:spLocks noGrp="1"/>
          </p:cNvSpPr>
          <p:nvPr>
            <p:ph type="sldNum" sz="quarter" idx="12"/>
          </p:nvPr>
        </p:nvSpPr>
        <p:spPr/>
        <p:txBody>
          <a:bodyPr/>
          <a:lstStyle>
            <a:lvl1pPr>
              <a:defRPr/>
            </a:lvl1pPr>
          </a:lstStyle>
          <a:p>
            <a:fld id="{9F25073D-000C-41E9-A6E2-C1E7CC66A807}" type="slidenum">
              <a:rPr lang="fr-FR" altLang="fr-FR"/>
              <a:pPr/>
              <a:t>‹N°›</a:t>
            </a:fld>
            <a:endParaRPr lang="fr-FR" altLang="fr-FR"/>
          </a:p>
        </p:txBody>
      </p:sp>
    </p:spTree>
    <p:extLst>
      <p:ext uri="{BB962C8B-B14F-4D97-AF65-F5344CB8AC3E}">
        <p14:creationId xmlns:p14="http://schemas.microsoft.com/office/powerpoint/2010/main" val="229090288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7A585A3-E6FF-4C93-8068-1AB1D3F37BE2}" type="datetime1">
              <a:rPr lang="fr-FR">
                <a:solidFill>
                  <a:prstClr val="black">
                    <a:tint val="75000"/>
                  </a:prstClr>
                </a:solidFill>
              </a:rPr>
              <a:pPr>
                <a:defRPr/>
              </a:pPr>
              <a:t>18/05/2016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6" name="Espace réservé du numéro de diapositive 5"/>
          <p:cNvSpPr>
            <a:spLocks noGrp="1"/>
          </p:cNvSpPr>
          <p:nvPr>
            <p:ph type="sldNum" sz="quarter" idx="12"/>
          </p:nvPr>
        </p:nvSpPr>
        <p:spPr/>
        <p:txBody>
          <a:bodyPr/>
          <a:lstStyle>
            <a:lvl1pPr>
              <a:defRPr/>
            </a:lvl1pPr>
          </a:lstStyle>
          <a:p>
            <a:fld id="{132711AD-5FAC-4D24-AAB0-9B60B395AE69}" type="slidenum">
              <a:rPr lang="fr-FR" altLang="fr-FR"/>
              <a:pPr/>
              <a:t>‹N°›</a:t>
            </a:fld>
            <a:endParaRPr lang="fr-FR" altLang="fr-FR"/>
          </a:p>
        </p:txBody>
      </p:sp>
    </p:spTree>
    <p:extLst>
      <p:ext uri="{BB962C8B-B14F-4D97-AF65-F5344CB8AC3E}">
        <p14:creationId xmlns:p14="http://schemas.microsoft.com/office/powerpoint/2010/main" val="101934042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E80E1D3-505C-44DA-A0C1-CC9E5980A77F}" type="datetime1">
              <a:rPr lang="fr-FR">
                <a:solidFill>
                  <a:prstClr val="black">
                    <a:tint val="75000"/>
                  </a:prstClr>
                </a:solidFill>
              </a:rPr>
              <a:pPr>
                <a:defRPr/>
              </a:pPr>
              <a:t>18/05/2016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FR">
                <a:solidFill>
                  <a:prstClr val="black">
                    <a:tint val="75000"/>
                  </a:prstClr>
                </a:solidFill>
              </a:rPr>
              <a:t>OCCE 63 -  http://occe63.asso-web.com      </a:t>
            </a:r>
          </a:p>
        </p:txBody>
      </p:sp>
      <p:sp>
        <p:nvSpPr>
          <p:cNvPr id="6" name="Espace réservé du numéro de diapositive 5"/>
          <p:cNvSpPr>
            <a:spLocks noGrp="1"/>
          </p:cNvSpPr>
          <p:nvPr>
            <p:ph type="sldNum" sz="quarter" idx="12"/>
          </p:nvPr>
        </p:nvSpPr>
        <p:spPr/>
        <p:txBody>
          <a:bodyPr/>
          <a:lstStyle>
            <a:lvl1pPr>
              <a:defRPr/>
            </a:lvl1pPr>
          </a:lstStyle>
          <a:p>
            <a:fld id="{6EE06A5B-8055-4BD5-926E-0F180416A62E}" type="slidenum">
              <a:rPr lang="fr-FR" altLang="fr-FR"/>
              <a:pPr/>
              <a:t>‹N°›</a:t>
            </a:fld>
            <a:endParaRPr lang="fr-FR" altLang="fr-FR"/>
          </a:p>
        </p:txBody>
      </p:sp>
    </p:spTree>
    <p:extLst>
      <p:ext uri="{BB962C8B-B14F-4D97-AF65-F5344CB8AC3E}">
        <p14:creationId xmlns:p14="http://schemas.microsoft.com/office/powerpoint/2010/main" val="370331176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5/18/2016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5/18/2016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5/18/2016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Espace réservé du texte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defTabSz="914400">
              <a:defRPr/>
            </a:pPr>
            <a:fld id="{FDAF0454-5B43-40DA-AA4E-81A8A5953501}" type="datetime1">
              <a:rPr lang="fr-FR" smtClean="0">
                <a:solidFill>
                  <a:prstClr val="black">
                    <a:tint val="75000"/>
                  </a:prstClr>
                </a:solidFill>
              </a:rPr>
              <a:pPr defTabSz="914400">
                <a:defRPr/>
              </a:pPr>
              <a:t>18/05/2016</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defTabSz="914400">
              <a:defRPr/>
            </a:pPr>
            <a:r>
              <a:rPr lang="fr-FR" smtClean="0">
                <a:solidFill>
                  <a:prstClr val="black">
                    <a:tint val="75000"/>
                  </a:prstClr>
                </a:solidFill>
              </a:rPr>
              <a:t>OCCE 63 -  http://occe63.asso-web.com      </a:t>
            </a:r>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Georgia" panose="02040502050405020303" pitchFamily="18" charset="0"/>
              </a:defRPr>
            </a:lvl1pPr>
          </a:lstStyle>
          <a:p>
            <a:pPr defTabSz="914400" fontAlgn="base">
              <a:spcBef>
                <a:spcPct val="0"/>
              </a:spcBef>
              <a:spcAft>
                <a:spcPct val="0"/>
              </a:spcAft>
            </a:pPr>
            <a:fld id="{F73BF9FB-8F6F-4725-87BC-8AB2977B82E0}" type="slidenum">
              <a:rPr lang="fr-FR" altLang="fr-FR" smtClean="0">
                <a:cs typeface="Arial" panose="020B0604020202020204" pitchFamily="34" charset="0"/>
              </a:rPr>
              <a:pPr defTabSz="914400" fontAlgn="base">
                <a:spcBef>
                  <a:spcPct val="0"/>
                </a:spcBef>
                <a:spcAft>
                  <a:spcPct val="0"/>
                </a:spcAft>
              </a:pPr>
              <a:t>‹N°›</a:t>
            </a:fld>
            <a:endParaRPr lang="fr-FR" altLang="fr-FR" smtClean="0">
              <a:cs typeface="Arial" panose="020B0604020202020204" pitchFamily="34" charset="0"/>
            </a:endParaRPr>
          </a:p>
        </p:txBody>
      </p:sp>
    </p:spTree>
    <p:extLst>
      <p:ext uri="{BB962C8B-B14F-4D97-AF65-F5344CB8AC3E}">
        <p14:creationId xmlns:p14="http://schemas.microsoft.com/office/powerpoint/2010/main" val="2155679331"/>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p:fade/>
  </p:transition>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Georgia" pitchFamily="18" charset="0"/>
        </a:defRPr>
      </a:lvl2pPr>
      <a:lvl3pPr algn="ctr" rtl="0" eaLnBrk="0" fontAlgn="base" hangingPunct="0">
        <a:spcBef>
          <a:spcPct val="0"/>
        </a:spcBef>
        <a:spcAft>
          <a:spcPct val="0"/>
        </a:spcAft>
        <a:defRPr sz="4400">
          <a:solidFill>
            <a:schemeClr val="tx1"/>
          </a:solidFill>
          <a:latin typeface="Georgia" pitchFamily="18" charset="0"/>
        </a:defRPr>
      </a:lvl3pPr>
      <a:lvl4pPr algn="ctr" rtl="0" eaLnBrk="0" fontAlgn="base" hangingPunct="0">
        <a:spcBef>
          <a:spcPct val="0"/>
        </a:spcBef>
        <a:spcAft>
          <a:spcPct val="0"/>
        </a:spcAft>
        <a:defRPr sz="4400">
          <a:solidFill>
            <a:schemeClr val="tx1"/>
          </a:solidFill>
          <a:latin typeface="Georgia" pitchFamily="18" charset="0"/>
        </a:defRPr>
      </a:lvl4pPr>
      <a:lvl5pPr algn="ctr" rtl="0" eaLnBrk="0" fontAlgn="base" hangingPunct="0">
        <a:spcBef>
          <a:spcPct val="0"/>
        </a:spcBef>
        <a:spcAft>
          <a:spcPct val="0"/>
        </a:spcAft>
        <a:defRPr sz="4400">
          <a:solidFill>
            <a:schemeClr val="tx1"/>
          </a:solidFill>
          <a:latin typeface="Georgia" pitchFamily="18" charset="0"/>
        </a:defRPr>
      </a:lvl5pPr>
      <a:lvl6pPr marL="457200" algn="ctr" rtl="0" fontAlgn="base">
        <a:spcBef>
          <a:spcPct val="0"/>
        </a:spcBef>
        <a:spcAft>
          <a:spcPct val="0"/>
        </a:spcAft>
        <a:defRPr sz="4400">
          <a:solidFill>
            <a:schemeClr val="tx1"/>
          </a:solidFill>
          <a:latin typeface="Georgia" pitchFamily="18" charset="0"/>
        </a:defRPr>
      </a:lvl6pPr>
      <a:lvl7pPr marL="914400" algn="ctr" rtl="0" fontAlgn="base">
        <a:spcBef>
          <a:spcPct val="0"/>
        </a:spcBef>
        <a:spcAft>
          <a:spcPct val="0"/>
        </a:spcAft>
        <a:defRPr sz="4400">
          <a:solidFill>
            <a:schemeClr val="tx1"/>
          </a:solidFill>
          <a:latin typeface="Georgia" pitchFamily="18" charset="0"/>
        </a:defRPr>
      </a:lvl7pPr>
      <a:lvl8pPr marL="1371600" algn="ctr" rtl="0" fontAlgn="base">
        <a:spcBef>
          <a:spcPct val="0"/>
        </a:spcBef>
        <a:spcAft>
          <a:spcPct val="0"/>
        </a:spcAft>
        <a:defRPr sz="4400">
          <a:solidFill>
            <a:schemeClr val="tx1"/>
          </a:solidFill>
          <a:latin typeface="Georgia" pitchFamily="18" charset="0"/>
        </a:defRPr>
      </a:lvl8pPr>
      <a:lvl9pPr marL="1828800" algn="ctr" rtl="0" fontAlgn="base">
        <a:spcBef>
          <a:spcPct val="0"/>
        </a:spcBef>
        <a:spcAft>
          <a:spcPct val="0"/>
        </a:spcAft>
        <a:defRPr sz="44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9.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interieur.gouv.fr/A-votre-service/Mes-demarches/Mes-formulaires/Associ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cache.media.eduscol.education.fr/file/actus_2012/32/6/MDL_-_statuts_types_211326.pdf" TargetMode="External"/><Relationship Id="rId2" Type="http://schemas.openxmlformats.org/officeDocument/2006/relationships/hyperlink" Target="http://www.interieur.gouv.fr/A-votre-service/Mes-demarches/Mes-formulaires/Association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cache.media.eduscol.education.fr/file/actus_2012/32/6/MDL_-_statuts_types_211326.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egifrance.gouv.fr/affichTexte.do?cidTexte=LEGITEXT000006069570" TargetMode="External"/><Relationship Id="rId2" Type="http://schemas.openxmlformats.org/officeDocument/2006/relationships/hyperlink" Target="http://www.legifrance.gouv.fr/affichTexte.do?cidTexte=LEGITEXT000006069570&amp;dateTexte=2010101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1447799"/>
            <a:ext cx="8825658" cy="3329581"/>
          </a:xfrm>
        </p:spPr>
        <p:txBody>
          <a:bodyPr/>
          <a:lstStyle/>
          <a:p>
            <a:r>
              <a:rPr lang="fr-FR" dirty="0" smtClean="0"/>
              <a:t>MDL</a:t>
            </a:r>
            <a:endParaRPr lang="fr-FR" dirty="0"/>
          </a:p>
        </p:txBody>
      </p:sp>
      <p:sp>
        <p:nvSpPr>
          <p:cNvPr id="4" name="Sous-titre 3"/>
          <p:cNvSpPr>
            <a:spLocks noGrp="1"/>
          </p:cNvSpPr>
          <p:nvPr>
            <p:ph type="subTitle" idx="1"/>
          </p:nvPr>
        </p:nvSpPr>
        <p:spPr/>
        <p:txBody>
          <a:bodyPr/>
          <a:lstStyle/>
          <a:p>
            <a:r>
              <a:rPr lang="fr-FR" dirty="0" smtClean="0"/>
              <a:t>Guide de création</a:t>
            </a:r>
            <a:endParaRPr lang="fr-FR" dirty="0"/>
          </a:p>
        </p:txBody>
      </p:sp>
      <p:pic>
        <p:nvPicPr>
          <p:cNvPr id="5" name="images2"/>
          <p:cNvPicPr/>
          <p:nvPr/>
        </p:nvPicPr>
        <p:blipFill>
          <a:blip r:embed="rId2">
            <a:lum bright="-50000"/>
            <a:alphaModFix/>
          </a:blip>
          <a:srcRect/>
          <a:stretch>
            <a:fillRect/>
          </a:stretch>
        </p:blipFill>
        <p:spPr>
          <a:xfrm>
            <a:off x="8715631" y="4367830"/>
            <a:ext cx="2372499" cy="1680519"/>
          </a:xfrm>
          <a:prstGeom prst="rect">
            <a:avLst/>
          </a:prstGeom>
        </p:spPr>
      </p:pic>
      <p:pic>
        <p:nvPicPr>
          <p:cNvPr id="1026" name="Picture 2" descr="logo-cavl-2007-quadri 500x431 filigra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7226" y="1837710"/>
            <a:ext cx="1726773" cy="1475649"/>
          </a:xfrm>
          <a:prstGeom prst="rect">
            <a:avLst/>
          </a:prstGeom>
          <a:solidFill>
            <a:schemeClr val="accent1"/>
          </a:solidFill>
          <a:ln>
            <a:noFill/>
          </a:ln>
        </p:spPr>
      </p:pic>
    </p:spTree>
    <p:extLst>
      <p:ext uri="{BB962C8B-B14F-4D97-AF65-F5344CB8AC3E}">
        <p14:creationId xmlns:p14="http://schemas.microsoft.com/office/powerpoint/2010/main" val="118003817"/>
      </p:ext>
    </p:extLst>
  </p:cSld>
  <p:clrMapOvr>
    <a:masterClrMapping/>
  </p:clrMapOvr>
  <mc:AlternateContent xmlns:mc="http://schemas.openxmlformats.org/markup-compatibility/2006">
    <mc:Choice xmlns:p14="http://schemas.microsoft.com/office/powerpoint/2010/main" Requires="p14">
      <p:transition p14:dur="0" advTm="5318"/>
    </mc:Choice>
    <mc:Fallback>
      <p:transition advTm="531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452438" y="10929938"/>
            <a:ext cx="2895601" cy="365125"/>
          </a:xfrm>
        </p:spPr>
        <p:txBody>
          <a:bodyPr/>
          <a:lstStyle/>
          <a:p>
            <a:pPr>
              <a:defRPr/>
            </a:pPr>
            <a:r>
              <a:rPr lang="fr-FR">
                <a:solidFill>
                  <a:prstClr val="black">
                    <a:tint val="75000"/>
                  </a:prstClr>
                </a:solidFill>
              </a:rPr>
              <a:t>OCCE 63 -  http://occe63.asso-web.com      </a:t>
            </a:r>
          </a:p>
        </p:txBody>
      </p:sp>
      <p:grpSp>
        <p:nvGrpSpPr>
          <p:cNvPr id="2" name="Groupe 63"/>
          <p:cNvGrpSpPr>
            <a:grpSpLocks/>
          </p:cNvGrpSpPr>
          <p:nvPr/>
        </p:nvGrpSpPr>
        <p:grpSpPr bwMode="auto">
          <a:xfrm>
            <a:off x="1524000" y="0"/>
            <a:ext cx="9144000" cy="5643564"/>
            <a:chOff x="-1071602" y="-1"/>
            <a:chExt cx="9144000" cy="5643603"/>
          </a:xfrm>
        </p:grpSpPr>
        <p:sp>
          <p:nvSpPr>
            <p:cNvPr id="57" name="Rectangle 56"/>
            <p:cNvSpPr/>
            <p:nvPr/>
          </p:nvSpPr>
          <p:spPr>
            <a:xfrm>
              <a:off x="-1071602" y="0"/>
              <a:ext cx="9144000" cy="564360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fr-FR" dirty="0">
                <a:solidFill>
                  <a:prstClr val="white"/>
                </a:solidFill>
              </a:endParaRPr>
            </a:p>
          </p:txBody>
        </p:sp>
        <p:sp>
          <p:nvSpPr>
            <p:cNvPr id="18466" name="ZoneTexte 7"/>
            <p:cNvSpPr txBox="1">
              <a:spLocks noChangeArrowheads="1"/>
            </p:cNvSpPr>
            <p:nvPr/>
          </p:nvSpPr>
          <p:spPr bwMode="auto">
            <a:xfrm>
              <a:off x="1500134" y="4354305"/>
              <a:ext cx="45720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914400" eaLnBrk="1" fontAlgn="base" hangingPunct="1">
                <a:spcBef>
                  <a:spcPct val="0"/>
                </a:spcBef>
                <a:spcAft>
                  <a:spcPct val="0"/>
                </a:spcAft>
              </a:pPr>
              <a:r>
                <a:rPr lang="fr-FR" altLang="fr-FR" b="1" dirty="0">
                  <a:solidFill>
                    <a:prstClr val="black"/>
                  </a:solidFill>
                  <a:latin typeface="Georgia" panose="02040502050405020303" pitchFamily="18" charset="0"/>
                </a:rPr>
                <a:t>DES MEMBRES </a:t>
              </a:r>
            </a:p>
            <a:p>
              <a:pPr defTabSz="914400" eaLnBrk="1" fontAlgn="base" hangingPunct="1">
                <a:spcBef>
                  <a:spcPct val="0"/>
                </a:spcBef>
                <a:spcAft>
                  <a:spcPct val="0"/>
                </a:spcAft>
              </a:pPr>
              <a:r>
                <a:rPr lang="fr-FR" altLang="fr-FR" dirty="0">
                  <a:solidFill>
                    <a:prstClr val="black"/>
                  </a:solidFill>
                  <a:latin typeface="Georgia" panose="02040502050405020303" pitchFamily="18" charset="0"/>
                </a:rPr>
                <a:t>adhérents à jour de cotisation, qui votent</a:t>
              </a:r>
            </a:p>
          </p:txBody>
        </p:sp>
        <p:sp>
          <p:nvSpPr>
            <p:cNvPr id="37" name="ZoneTexte 36"/>
            <p:cNvSpPr txBox="1"/>
            <p:nvPr/>
          </p:nvSpPr>
          <p:spPr>
            <a:xfrm>
              <a:off x="244436" y="4929222"/>
              <a:ext cx="1052512" cy="369890"/>
            </a:xfrm>
            <a:prstGeom prst="rect">
              <a:avLst/>
            </a:prstGeom>
            <a:solidFill>
              <a:schemeClr val="accent2">
                <a:lumMod val="60000"/>
                <a:lumOff val="40000"/>
              </a:schemeClr>
            </a:solidFill>
            <a:ln>
              <a:noFill/>
            </a:ln>
          </p:spPr>
          <p:txBody>
            <a:bodyPr wrap="none">
              <a:spAutoFit/>
            </a:bodyPr>
            <a:lstStyle/>
            <a:p>
              <a:pPr defTabSz="914400">
                <a:defRPr/>
              </a:pPr>
              <a:r>
                <a:rPr lang="fr-FR" dirty="0">
                  <a:solidFill>
                    <a:prstClr val="black"/>
                  </a:solidFill>
                  <a:cs typeface="Arial" panose="020B0604020202020204" pitchFamily="34" charset="0"/>
                </a:rPr>
                <a:t>Membre</a:t>
              </a:r>
            </a:p>
          </p:txBody>
        </p:sp>
        <p:sp>
          <p:nvSpPr>
            <p:cNvPr id="38" name="ZoneTexte 37"/>
            <p:cNvSpPr txBox="1"/>
            <p:nvPr/>
          </p:nvSpPr>
          <p:spPr>
            <a:xfrm>
              <a:off x="1347748" y="4929222"/>
              <a:ext cx="1050925" cy="369890"/>
            </a:xfrm>
            <a:prstGeom prst="rect">
              <a:avLst/>
            </a:prstGeom>
            <a:solidFill>
              <a:schemeClr val="accent2">
                <a:lumMod val="60000"/>
                <a:lumOff val="40000"/>
              </a:schemeClr>
            </a:solidFill>
            <a:ln>
              <a:noFill/>
            </a:ln>
          </p:spPr>
          <p:txBody>
            <a:bodyPr>
              <a:spAutoFit/>
            </a:bodyPr>
            <a:lstStyle/>
            <a:p>
              <a:pPr defTabSz="914400">
                <a:defRPr/>
              </a:pPr>
              <a:r>
                <a:rPr lang="fr-FR" dirty="0">
                  <a:solidFill>
                    <a:prstClr val="black"/>
                  </a:solidFill>
                  <a:cs typeface="Arial" panose="020B0604020202020204" pitchFamily="34" charset="0"/>
                </a:rPr>
                <a:t>Membre</a:t>
              </a:r>
            </a:p>
          </p:txBody>
        </p:sp>
        <p:sp>
          <p:nvSpPr>
            <p:cNvPr id="39" name="ZoneTexte 38"/>
            <p:cNvSpPr txBox="1"/>
            <p:nvPr/>
          </p:nvSpPr>
          <p:spPr>
            <a:xfrm>
              <a:off x="2449473" y="4929222"/>
              <a:ext cx="1050925" cy="369890"/>
            </a:xfrm>
            <a:prstGeom prst="rect">
              <a:avLst/>
            </a:prstGeom>
            <a:solidFill>
              <a:schemeClr val="accent2">
                <a:lumMod val="60000"/>
                <a:lumOff val="40000"/>
              </a:schemeClr>
            </a:solidFill>
            <a:ln>
              <a:noFill/>
            </a:ln>
          </p:spPr>
          <p:txBody>
            <a:bodyPr>
              <a:spAutoFit/>
            </a:bodyPr>
            <a:lstStyle/>
            <a:p>
              <a:pPr defTabSz="914400">
                <a:defRPr/>
              </a:pPr>
              <a:r>
                <a:rPr lang="fr-FR" dirty="0">
                  <a:solidFill>
                    <a:prstClr val="black"/>
                  </a:solidFill>
                  <a:cs typeface="Arial" panose="020B0604020202020204" pitchFamily="34" charset="0"/>
                </a:rPr>
                <a:t>Membre</a:t>
              </a:r>
            </a:p>
          </p:txBody>
        </p:sp>
        <p:sp>
          <p:nvSpPr>
            <p:cNvPr id="40" name="ZoneTexte 39"/>
            <p:cNvSpPr txBox="1"/>
            <p:nvPr/>
          </p:nvSpPr>
          <p:spPr>
            <a:xfrm>
              <a:off x="3551198" y="4929222"/>
              <a:ext cx="1052513" cy="369890"/>
            </a:xfrm>
            <a:prstGeom prst="rect">
              <a:avLst/>
            </a:prstGeom>
            <a:solidFill>
              <a:schemeClr val="accent2">
                <a:lumMod val="60000"/>
                <a:lumOff val="40000"/>
              </a:schemeClr>
            </a:solidFill>
            <a:ln>
              <a:noFill/>
            </a:ln>
          </p:spPr>
          <p:txBody>
            <a:bodyPr wrap="none">
              <a:spAutoFit/>
            </a:bodyPr>
            <a:lstStyle/>
            <a:p>
              <a:pPr defTabSz="914400">
                <a:defRPr/>
              </a:pPr>
              <a:r>
                <a:rPr lang="fr-FR" dirty="0">
                  <a:solidFill>
                    <a:prstClr val="black"/>
                  </a:solidFill>
                  <a:cs typeface="Arial" panose="020B0604020202020204" pitchFamily="34" charset="0"/>
                </a:rPr>
                <a:t>Membre</a:t>
              </a:r>
            </a:p>
          </p:txBody>
        </p:sp>
        <p:sp>
          <p:nvSpPr>
            <p:cNvPr id="41" name="ZoneTexte 40"/>
            <p:cNvSpPr txBox="1"/>
            <p:nvPr/>
          </p:nvSpPr>
          <p:spPr>
            <a:xfrm>
              <a:off x="4633873" y="4929222"/>
              <a:ext cx="1050925" cy="369890"/>
            </a:xfrm>
            <a:prstGeom prst="rect">
              <a:avLst/>
            </a:prstGeom>
            <a:solidFill>
              <a:schemeClr val="accent2">
                <a:lumMod val="60000"/>
                <a:lumOff val="40000"/>
              </a:schemeClr>
            </a:solidFill>
            <a:ln>
              <a:noFill/>
            </a:ln>
          </p:spPr>
          <p:txBody>
            <a:bodyPr>
              <a:spAutoFit/>
            </a:bodyPr>
            <a:lstStyle/>
            <a:p>
              <a:pPr defTabSz="914400">
                <a:defRPr/>
              </a:pPr>
              <a:r>
                <a:rPr lang="fr-FR" dirty="0">
                  <a:solidFill>
                    <a:prstClr val="black"/>
                  </a:solidFill>
                  <a:cs typeface="Arial" panose="020B0604020202020204" pitchFamily="34" charset="0"/>
                </a:rPr>
                <a:t>Membre</a:t>
              </a:r>
            </a:p>
          </p:txBody>
        </p:sp>
        <p:sp>
          <p:nvSpPr>
            <p:cNvPr id="42" name="ZoneTexte 41"/>
            <p:cNvSpPr txBox="1"/>
            <p:nvPr/>
          </p:nvSpPr>
          <p:spPr>
            <a:xfrm>
              <a:off x="5735598" y="4929222"/>
              <a:ext cx="1050925" cy="369890"/>
            </a:xfrm>
            <a:prstGeom prst="rect">
              <a:avLst/>
            </a:prstGeom>
            <a:solidFill>
              <a:schemeClr val="accent2">
                <a:lumMod val="60000"/>
                <a:lumOff val="40000"/>
              </a:schemeClr>
            </a:solidFill>
            <a:ln>
              <a:noFill/>
            </a:ln>
          </p:spPr>
          <p:txBody>
            <a:bodyPr>
              <a:spAutoFit/>
            </a:bodyPr>
            <a:lstStyle/>
            <a:p>
              <a:pPr defTabSz="914400">
                <a:defRPr/>
              </a:pPr>
              <a:r>
                <a:rPr lang="fr-FR" dirty="0">
                  <a:solidFill>
                    <a:prstClr val="black"/>
                  </a:solidFill>
                  <a:cs typeface="Arial" panose="020B0604020202020204" pitchFamily="34" charset="0"/>
                </a:rPr>
                <a:t>Membre</a:t>
              </a:r>
            </a:p>
          </p:txBody>
        </p:sp>
        <p:sp>
          <p:nvSpPr>
            <p:cNvPr id="43" name="ZoneTexte 42"/>
            <p:cNvSpPr txBox="1"/>
            <p:nvPr/>
          </p:nvSpPr>
          <p:spPr>
            <a:xfrm>
              <a:off x="-857289" y="4929222"/>
              <a:ext cx="1052512" cy="369890"/>
            </a:xfrm>
            <a:prstGeom prst="rect">
              <a:avLst/>
            </a:prstGeom>
            <a:solidFill>
              <a:schemeClr val="accent2">
                <a:lumMod val="60000"/>
                <a:lumOff val="40000"/>
              </a:schemeClr>
            </a:solidFill>
            <a:ln>
              <a:noFill/>
            </a:ln>
          </p:spPr>
          <p:txBody>
            <a:bodyPr wrap="none">
              <a:spAutoFit/>
            </a:bodyPr>
            <a:lstStyle/>
            <a:p>
              <a:pPr defTabSz="914400">
                <a:defRPr/>
              </a:pPr>
              <a:r>
                <a:rPr lang="fr-FR" dirty="0">
                  <a:solidFill>
                    <a:prstClr val="black"/>
                  </a:solidFill>
                  <a:cs typeface="Arial" panose="020B0604020202020204" pitchFamily="34" charset="0"/>
                </a:rPr>
                <a:t>Membre</a:t>
              </a:r>
            </a:p>
          </p:txBody>
        </p:sp>
        <p:sp>
          <p:nvSpPr>
            <p:cNvPr id="45" name="ZoneTexte 44"/>
            <p:cNvSpPr txBox="1"/>
            <p:nvPr/>
          </p:nvSpPr>
          <p:spPr>
            <a:xfrm>
              <a:off x="6837323" y="4929222"/>
              <a:ext cx="1052513" cy="369890"/>
            </a:xfrm>
            <a:prstGeom prst="rect">
              <a:avLst/>
            </a:prstGeom>
            <a:solidFill>
              <a:schemeClr val="accent2">
                <a:lumMod val="60000"/>
                <a:lumOff val="40000"/>
              </a:schemeClr>
            </a:solidFill>
            <a:ln>
              <a:noFill/>
            </a:ln>
          </p:spPr>
          <p:txBody>
            <a:bodyPr>
              <a:spAutoFit/>
            </a:bodyPr>
            <a:lstStyle/>
            <a:p>
              <a:pPr defTabSz="914400">
                <a:defRPr/>
              </a:pPr>
              <a:r>
                <a:rPr lang="fr-FR" dirty="0">
                  <a:solidFill>
                    <a:prstClr val="black"/>
                  </a:solidFill>
                  <a:cs typeface="Arial" panose="020B0604020202020204" pitchFamily="34" charset="0"/>
                </a:rPr>
                <a:t>Membre</a:t>
              </a:r>
            </a:p>
          </p:txBody>
        </p:sp>
        <p:sp>
          <p:nvSpPr>
            <p:cNvPr id="18475" name="ZoneTexte 58"/>
            <p:cNvSpPr txBox="1">
              <a:spLocks noChangeArrowheads="1"/>
            </p:cNvSpPr>
            <p:nvPr/>
          </p:nvSpPr>
          <p:spPr bwMode="auto">
            <a:xfrm>
              <a:off x="1051509" y="-1"/>
              <a:ext cx="5254965" cy="3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b="1" dirty="0">
                  <a:solidFill>
                    <a:prstClr val="black"/>
                  </a:solidFill>
                  <a:latin typeface="Georgia" panose="02040502050405020303" pitchFamily="18" charset="0"/>
                </a:rPr>
                <a:t>l’ASSOCIATION et son Assemblée </a:t>
              </a:r>
              <a:r>
                <a:rPr lang="fr-FR" altLang="fr-FR" b="1" dirty="0" smtClean="0">
                  <a:solidFill>
                    <a:prstClr val="black"/>
                  </a:solidFill>
                  <a:latin typeface="Georgia" panose="02040502050405020303" pitchFamily="18" charset="0"/>
                </a:rPr>
                <a:t>générale</a:t>
              </a:r>
              <a:endParaRPr lang="fr-FR" altLang="fr-FR" b="1" dirty="0">
                <a:solidFill>
                  <a:prstClr val="black"/>
                </a:solidFill>
                <a:latin typeface="Georgia" panose="02040502050405020303" pitchFamily="18" charset="0"/>
              </a:endParaRPr>
            </a:p>
          </p:txBody>
        </p:sp>
      </p:grpSp>
      <p:grpSp>
        <p:nvGrpSpPr>
          <p:cNvPr id="3" name="Groupe 57"/>
          <p:cNvGrpSpPr>
            <a:grpSpLocks/>
          </p:cNvGrpSpPr>
          <p:nvPr/>
        </p:nvGrpSpPr>
        <p:grpSpPr bwMode="auto">
          <a:xfrm>
            <a:off x="1881188" y="500064"/>
            <a:ext cx="8286750" cy="3857625"/>
            <a:chOff x="428596" y="357166"/>
            <a:chExt cx="8286808" cy="3857652"/>
          </a:xfrm>
        </p:grpSpPr>
        <p:sp>
          <p:nvSpPr>
            <p:cNvPr id="36" name="Rectangle 35"/>
            <p:cNvSpPr/>
            <p:nvPr/>
          </p:nvSpPr>
          <p:spPr>
            <a:xfrm>
              <a:off x="428596" y="357166"/>
              <a:ext cx="8286808" cy="3857652"/>
            </a:xfrm>
            <a:prstGeom prst="rect">
              <a:avLst/>
            </a:prstGeom>
            <a:solidFill>
              <a:srgbClr val="FCF8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fr-FR">
                <a:solidFill>
                  <a:prstClr val="white"/>
                </a:solidFill>
              </a:endParaRPr>
            </a:p>
          </p:txBody>
        </p:sp>
        <p:sp>
          <p:nvSpPr>
            <p:cNvPr id="18458" name="ZoneTexte 6"/>
            <p:cNvSpPr txBox="1">
              <a:spLocks noChangeArrowheads="1"/>
            </p:cNvSpPr>
            <p:nvPr/>
          </p:nvSpPr>
          <p:spPr bwMode="auto">
            <a:xfrm>
              <a:off x="2643174" y="3571876"/>
              <a:ext cx="40719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b="1">
                  <a:solidFill>
                    <a:prstClr val="black"/>
                  </a:solidFill>
                  <a:latin typeface="Georgia" panose="02040502050405020303" pitchFamily="18" charset="0"/>
                </a:rPr>
                <a:t>CONSEIL D’ADMINISTRATION</a:t>
              </a:r>
            </a:p>
          </p:txBody>
        </p:sp>
        <p:sp>
          <p:nvSpPr>
            <p:cNvPr id="24" name="ZoneTexte 23"/>
            <p:cNvSpPr txBox="1"/>
            <p:nvPr/>
          </p:nvSpPr>
          <p:spPr>
            <a:xfrm>
              <a:off x="3386129" y="3071810"/>
              <a:ext cx="1052520" cy="369890"/>
            </a:xfrm>
            <a:prstGeom prst="rect">
              <a:avLst/>
            </a:prstGeom>
            <a:solidFill>
              <a:schemeClr val="accent6"/>
            </a:solidFill>
          </p:spPr>
          <p:txBody>
            <a:bodyPr wrap="none">
              <a:spAutoFit/>
            </a:bodyPr>
            <a:lstStyle/>
            <a:p>
              <a:pPr defTabSz="914400">
                <a:defRPr/>
              </a:pPr>
              <a:r>
                <a:rPr lang="fr-FR" dirty="0">
                  <a:solidFill>
                    <a:prstClr val="black"/>
                  </a:solidFill>
                  <a:cs typeface="Arial" panose="020B0604020202020204" pitchFamily="34" charset="0"/>
                </a:rPr>
                <a:t>Membre</a:t>
              </a:r>
            </a:p>
          </p:txBody>
        </p:sp>
        <p:sp>
          <p:nvSpPr>
            <p:cNvPr id="28" name="ZoneTexte 27"/>
            <p:cNvSpPr txBox="1"/>
            <p:nvPr/>
          </p:nvSpPr>
          <p:spPr>
            <a:xfrm>
              <a:off x="4686301" y="3071810"/>
              <a:ext cx="1052519" cy="369890"/>
            </a:xfrm>
            <a:prstGeom prst="rect">
              <a:avLst/>
            </a:prstGeom>
            <a:solidFill>
              <a:schemeClr val="accent6"/>
            </a:solidFill>
          </p:spPr>
          <p:txBody>
            <a:bodyPr wrap="none">
              <a:spAutoFit/>
            </a:bodyPr>
            <a:lstStyle/>
            <a:p>
              <a:pPr defTabSz="914400">
                <a:defRPr/>
              </a:pPr>
              <a:r>
                <a:rPr lang="fr-FR" dirty="0">
                  <a:solidFill>
                    <a:prstClr val="black"/>
                  </a:solidFill>
                  <a:cs typeface="Arial" panose="020B0604020202020204" pitchFamily="34" charset="0"/>
                </a:rPr>
                <a:t>Membre</a:t>
              </a:r>
            </a:p>
          </p:txBody>
        </p:sp>
        <p:sp>
          <p:nvSpPr>
            <p:cNvPr id="30" name="ZoneTexte 29"/>
            <p:cNvSpPr txBox="1"/>
            <p:nvPr/>
          </p:nvSpPr>
          <p:spPr>
            <a:xfrm>
              <a:off x="785785" y="3071810"/>
              <a:ext cx="1052520" cy="369890"/>
            </a:xfrm>
            <a:prstGeom prst="rect">
              <a:avLst/>
            </a:prstGeom>
            <a:solidFill>
              <a:schemeClr val="accent6"/>
            </a:solidFill>
          </p:spPr>
          <p:txBody>
            <a:bodyPr wrap="none">
              <a:spAutoFit/>
            </a:bodyPr>
            <a:lstStyle/>
            <a:p>
              <a:pPr defTabSz="914400">
                <a:defRPr/>
              </a:pPr>
              <a:r>
                <a:rPr lang="fr-FR" dirty="0">
                  <a:solidFill>
                    <a:prstClr val="black"/>
                  </a:solidFill>
                  <a:cs typeface="Arial" panose="020B0604020202020204" pitchFamily="34" charset="0"/>
                </a:rPr>
                <a:t>Membre</a:t>
              </a:r>
            </a:p>
          </p:txBody>
        </p:sp>
        <p:sp>
          <p:nvSpPr>
            <p:cNvPr id="31" name="ZoneTexte 30"/>
            <p:cNvSpPr txBox="1"/>
            <p:nvPr/>
          </p:nvSpPr>
          <p:spPr>
            <a:xfrm>
              <a:off x="2085958" y="3071810"/>
              <a:ext cx="1052519" cy="369890"/>
            </a:xfrm>
            <a:prstGeom prst="rect">
              <a:avLst/>
            </a:prstGeom>
            <a:solidFill>
              <a:schemeClr val="accent6"/>
            </a:solidFill>
          </p:spPr>
          <p:txBody>
            <a:bodyPr wrap="none">
              <a:spAutoFit/>
            </a:bodyPr>
            <a:lstStyle/>
            <a:p>
              <a:pPr defTabSz="914400">
                <a:defRPr/>
              </a:pPr>
              <a:r>
                <a:rPr lang="fr-FR" dirty="0">
                  <a:solidFill>
                    <a:prstClr val="black"/>
                  </a:solidFill>
                  <a:cs typeface="Arial" panose="020B0604020202020204" pitchFamily="34" charset="0"/>
                </a:rPr>
                <a:t>Membre</a:t>
              </a:r>
            </a:p>
          </p:txBody>
        </p:sp>
        <p:sp>
          <p:nvSpPr>
            <p:cNvPr id="32" name="ZoneTexte 31"/>
            <p:cNvSpPr txBox="1"/>
            <p:nvPr/>
          </p:nvSpPr>
          <p:spPr>
            <a:xfrm>
              <a:off x="5986472" y="3071810"/>
              <a:ext cx="1052520" cy="369890"/>
            </a:xfrm>
            <a:prstGeom prst="rect">
              <a:avLst/>
            </a:prstGeom>
            <a:solidFill>
              <a:schemeClr val="accent6"/>
            </a:solidFill>
          </p:spPr>
          <p:txBody>
            <a:bodyPr wrap="none">
              <a:spAutoFit/>
            </a:bodyPr>
            <a:lstStyle/>
            <a:p>
              <a:pPr defTabSz="914400">
                <a:defRPr/>
              </a:pPr>
              <a:r>
                <a:rPr lang="fr-FR" dirty="0">
                  <a:solidFill>
                    <a:prstClr val="black"/>
                  </a:solidFill>
                  <a:cs typeface="Arial" panose="020B0604020202020204" pitchFamily="34" charset="0"/>
                </a:rPr>
                <a:t>Membre</a:t>
              </a:r>
            </a:p>
          </p:txBody>
        </p:sp>
        <p:sp>
          <p:nvSpPr>
            <p:cNvPr id="33" name="ZoneTexte 32"/>
            <p:cNvSpPr txBox="1"/>
            <p:nvPr/>
          </p:nvSpPr>
          <p:spPr>
            <a:xfrm>
              <a:off x="7286644" y="3071810"/>
              <a:ext cx="1052519" cy="369890"/>
            </a:xfrm>
            <a:prstGeom prst="rect">
              <a:avLst/>
            </a:prstGeom>
            <a:solidFill>
              <a:schemeClr val="accent6"/>
            </a:solidFill>
          </p:spPr>
          <p:txBody>
            <a:bodyPr wrap="none">
              <a:spAutoFit/>
            </a:bodyPr>
            <a:lstStyle/>
            <a:p>
              <a:pPr defTabSz="914400">
                <a:defRPr/>
              </a:pPr>
              <a:r>
                <a:rPr lang="fr-FR" dirty="0">
                  <a:solidFill>
                    <a:prstClr val="black"/>
                  </a:solidFill>
                  <a:cs typeface="Arial" panose="020B0604020202020204" pitchFamily="34" charset="0"/>
                </a:rPr>
                <a:t>Membre</a:t>
              </a:r>
            </a:p>
          </p:txBody>
        </p:sp>
      </p:grpSp>
      <p:grpSp>
        <p:nvGrpSpPr>
          <p:cNvPr id="5" name="Groupe 64"/>
          <p:cNvGrpSpPr>
            <a:grpSpLocks/>
          </p:cNvGrpSpPr>
          <p:nvPr/>
        </p:nvGrpSpPr>
        <p:grpSpPr bwMode="auto">
          <a:xfrm>
            <a:off x="1524000" y="5715001"/>
            <a:ext cx="8858250" cy="1012825"/>
            <a:chOff x="4572032" y="1000132"/>
            <a:chExt cx="8858280" cy="1012274"/>
          </a:xfrm>
        </p:grpSpPr>
        <p:sp>
          <p:nvSpPr>
            <p:cNvPr id="18446" name="ZoneTexte 8"/>
            <p:cNvSpPr txBox="1">
              <a:spLocks noChangeArrowheads="1"/>
            </p:cNvSpPr>
            <p:nvPr/>
          </p:nvSpPr>
          <p:spPr bwMode="auto">
            <a:xfrm>
              <a:off x="6000760" y="1000132"/>
              <a:ext cx="52164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b="1">
                  <a:solidFill>
                    <a:prstClr val="black"/>
                  </a:solidFill>
                  <a:latin typeface="Georgia" panose="02040502050405020303" pitchFamily="18" charset="0"/>
                </a:rPr>
                <a:t>Des USAGERS, ceux du lycée </a:t>
              </a:r>
              <a:r>
                <a:rPr lang="fr-FR" altLang="fr-FR">
                  <a:solidFill>
                    <a:prstClr val="black"/>
                  </a:solidFill>
                  <a:latin typeface="Georgia" panose="02040502050405020303" pitchFamily="18" charset="0"/>
                </a:rPr>
                <a:t>qui participent </a:t>
              </a:r>
              <a:endParaRPr lang="fr-FR" altLang="fr-FR" b="1">
                <a:solidFill>
                  <a:prstClr val="black"/>
                </a:solidFill>
                <a:latin typeface="Georgia" panose="02040502050405020303" pitchFamily="18" charset="0"/>
              </a:endParaRPr>
            </a:p>
          </p:txBody>
        </p:sp>
        <p:sp>
          <p:nvSpPr>
            <p:cNvPr id="18447" name="ZoneTexte 45"/>
            <p:cNvSpPr txBox="1">
              <a:spLocks noChangeArrowheads="1"/>
            </p:cNvSpPr>
            <p:nvPr/>
          </p:nvSpPr>
          <p:spPr bwMode="auto">
            <a:xfrm>
              <a:off x="4572032" y="1285884"/>
              <a:ext cx="88582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sz="1600">
                  <a:solidFill>
                    <a:prstClr val="black"/>
                  </a:solidFill>
                  <a:latin typeface="Georgia" panose="02040502050405020303" pitchFamily="18" charset="0"/>
                </a:rPr>
                <a:t>             aux activités de l’association , mais ne peuvent prétendre à voter, donc à décider.</a:t>
              </a:r>
            </a:p>
          </p:txBody>
        </p:sp>
        <p:grpSp>
          <p:nvGrpSpPr>
            <p:cNvPr id="18448" name="Groupe 54"/>
            <p:cNvGrpSpPr>
              <a:grpSpLocks/>
            </p:cNvGrpSpPr>
            <p:nvPr/>
          </p:nvGrpSpPr>
          <p:grpSpPr bwMode="auto">
            <a:xfrm>
              <a:off x="5429256" y="1643074"/>
              <a:ext cx="6956503" cy="369332"/>
              <a:chOff x="4643438" y="1500198"/>
              <a:chExt cx="6956503" cy="369332"/>
            </a:xfrm>
          </p:grpSpPr>
          <p:grpSp>
            <p:nvGrpSpPr>
              <p:cNvPr id="18449" name="Groupe 50"/>
              <p:cNvGrpSpPr>
                <a:grpSpLocks/>
              </p:cNvGrpSpPr>
              <p:nvPr/>
            </p:nvGrpSpPr>
            <p:grpSpPr bwMode="auto">
              <a:xfrm>
                <a:off x="4643438" y="1500198"/>
                <a:ext cx="3956107" cy="369332"/>
                <a:chOff x="5000628" y="1916660"/>
                <a:chExt cx="3956107" cy="369332"/>
              </a:xfrm>
            </p:grpSpPr>
            <p:sp>
              <p:nvSpPr>
                <p:cNvPr id="47" name="ZoneTexte 46"/>
                <p:cNvSpPr txBox="1"/>
                <p:nvPr/>
              </p:nvSpPr>
              <p:spPr>
                <a:xfrm>
                  <a:off x="7000914" y="1916306"/>
                  <a:ext cx="955678" cy="369686"/>
                </a:xfrm>
                <a:prstGeom prst="rect">
                  <a:avLst/>
                </a:prstGeom>
                <a:solidFill>
                  <a:schemeClr val="accent6">
                    <a:lumMod val="75000"/>
                  </a:schemeClr>
                </a:solidFill>
              </p:spPr>
              <p:txBody>
                <a:bodyPr wrap="none">
                  <a:spAutoFit/>
                </a:bodyPr>
                <a:lstStyle/>
                <a:p>
                  <a:pPr defTabSz="914400">
                    <a:defRPr/>
                  </a:pPr>
                  <a:r>
                    <a:rPr lang="fr-FR" dirty="0">
                      <a:solidFill>
                        <a:prstClr val="black"/>
                      </a:solidFill>
                      <a:cs typeface="Arial" panose="020B0604020202020204" pitchFamily="34" charset="0"/>
                    </a:rPr>
                    <a:t>Usager </a:t>
                  </a:r>
                </a:p>
              </p:txBody>
            </p:sp>
            <p:sp>
              <p:nvSpPr>
                <p:cNvPr id="48" name="ZoneTexte 47"/>
                <p:cNvSpPr txBox="1"/>
                <p:nvPr/>
              </p:nvSpPr>
              <p:spPr>
                <a:xfrm>
                  <a:off x="5000657" y="1916306"/>
                  <a:ext cx="955678" cy="369686"/>
                </a:xfrm>
                <a:prstGeom prst="rect">
                  <a:avLst/>
                </a:prstGeom>
                <a:solidFill>
                  <a:schemeClr val="accent6">
                    <a:lumMod val="75000"/>
                  </a:schemeClr>
                </a:solidFill>
              </p:spPr>
              <p:txBody>
                <a:bodyPr wrap="none">
                  <a:spAutoFit/>
                </a:bodyPr>
                <a:lstStyle/>
                <a:p>
                  <a:pPr defTabSz="914400">
                    <a:defRPr/>
                  </a:pPr>
                  <a:r>
                    <a:rPr lang="fr-FR" dirty="0">
                      <a:solidFill>
                        <a:prstClr val="black"/>
                      </a:solidFill>
                      <a:cs typeface="Arial" panose="020B0604020202020204" pitchFamily="34" charset="0"/>
                    </a:rPr>
                    <a:t>Usager </a:t>
                  </a:r>
                </a:p>
              </p:txBody>
            </p:sp>
            <p:sp>
              <p:nvSpPr>
                <p:cNvPr id="49" name="ZoneTexte 48"/>
                <p:cNvSpPr txBox="1"/>
                <p:nvPr/>
              </p:nvSpPr>
              <p:spPr>
                <a:xfrm>
                  <a:off x="8001043" y="1916306"/>
                  <a:ext cx="955678" cy="369686"/>
                </a:xfrm>
                <a:prstGeom prst="rect">
                  <a:avLst/>
                </a:prstGeom>
                <a:solidFill>
                  <a:schemeClr val="accent6">
                    <a:lumMod val="75000"/>
                  </a:schemeClr>
                </a:solidFill>
              </p:spPr>
              <p:txBody>
                <a:bodyPr wrap="none">
                  <a:spAutoFit/>
                </a:bodyPr>
                <a:lstStyle/>
                <a:p>
                  <a:pPr defTabSz="914400">
                    <a:defRPr/>
                  </a:pPr>
                  <a:r>
                    <a:rPr lang="fr-FR" dirty="0">
                      <a:solidFill>
                        <a:prstClr val="black"/>
                      </a:solidFill>
                      <a:cs typeface="Arial" panose="020B0604020202020204" pitchFamily="34" charset="0"/>
                    </a:rPr>
                    <a:t>Usager </a:t>
                  </a:r>
                </a:p>
              </p:txBody>
            </p:sp>
            <p:sp>
              <p:nvSpPr>
                <p:cNvPr id="50" name="ZoneTexte 49"/>
                <p:cNvSpPr txBox="1"/>
                <p:nvPr/>
              </p:nvSpPr>
              <p:spPr>
                <a:xfrm>
                  <a:off x="6000786" y="1916306"/>
                  <a:ext cx="955678" cy="369686"/>
                </a:xfrm>
                <a:prstGeom prst="rect">
                  <a:avLst/>
                </a:prstGeom>
                <a:solidFill>
                  <a:schemeClr val="accent6">
                    <a:lumMod val="75000"/>
                  </a:schemeClr>
                </a:solidFill>
              </p:spPr>
              <p:txBody>
                <a:bodyPr wrap="none">
                  <a:spAutoFit/>
                </a:bodyPr>
                <a:lstStyle/>
                <a:p>
                  <a:pPr defTabSz="914400">
                    <a:defRPr/>
                  </a:pPr>
                  <a:r>
                    <a:rPr lang="fr-FR" dirty="0">
                      <a:solidFill>
                        <a:prstClr val="black"/>
                      </a:solidFill>
                      <a:cs typeface="Arial" panose="020B0604020202020204" pitchFamily="34" charset="0"/>
                    </a:rPr>
                    <a:t>Usager </a:t>
                  </a:r>
                </a:p>
              </p:txBody>
            </p:sp>
          </p:grpSp>
          <p:sp>
            <p:nvSpPr>
              <p:cNvPr id="52" name="ZoneTexte 51"/>
              <p:cNvSpPr txBox="1"/>
              <p:nvPr/>
            </p:nvSpPr>
            <p:spPr>
              <a:xfrm>
                <a:off x="10644238" y="1499844"/>
                <a:ext cx="955678" cy="369686"/>
              </a:xfrm>
              <a:prstGeom prst="rect">
                <a:avLst/>
              </a:prstGeom>
              <a:solidFill>
                <a:schemeClr val="accent6">
                  <a:lumMod val="75000"/>
                </a:schemeClr>
              </a:solidFill>
            </p:spPr>
            <p:txBody>
              <a:bodyPr wrap="none">
                <a:spAutoFit/>
              </a:bodyPr>
              <a:lstStyle/>
              <a:p>
                <a:pPr defTabSz="914400">
                  <a:defRPr/>
                </a:pPr>
                <a:r>
                  <a:rPr lang="fr-FR" dirty="0">
                    <a:solidFill>
                      <a:prstClr val="black"/>
                    </a:solidFill>
                    <a:cs typeface="Arial" panose="020B0604020202020204" pitchFamily="34" charset="0"/>
                  </a:rPr>
                  <a:t>Usager </a:t>
                </a:r>
              </a:p>
            </p:txBody>
          </p:sp>
          <p:sp>
            <p:nvSpPr>
              <p:cNvPr id="53" name="ZoneTexte 52"/>
              <p:cNvSpPr txBox="1"/>
              <p:nvPr/>
            </p:nvSpPr>
            <p:spPr>
              <a:xfrm>
                <a:off x="8643981" y="1499844"/>
                <a:ext cx="955678" cy="369686"/>
              </a:xfrm>
              <a:prstGeom prst="rect">
                <a:avLst/>
              </a:prstGeom>
              <a:solidFill>
                <a:schemeClr val="accent6">
                  <a:lumMod val="75000"/>
                </a:schemeClr>
              </a:solidFill>
            </p:spPr>
            <p:txBody>
              <a:bodyPr wrap="none">
                <a:spAutoFit/>
              </a:bodyPr>
              <a:lstStyle/>
              <a:p>
                <a:pPr defTabSz="914400">
                  <a:defRPr/>
                </a:pPr>
                <a:r>
                  <a:rPr lang="fr-FR" dirty="0">
                    <a:solidFill>
                      <a:prstClr val="black"/>
                    </a:solidFill>
                    <a:cs typeface="Arial" panose="020B0604020202020204" pitchFamily="34" charset="0"/>
                  </a:rPr>
                  <a:t>Usager </a:t>
                </a:r>
              </a:p>
            </p:txBody>
          </p:sp>
          <p:sp>
            <p:nvSpPr>
              <p:cNvPr id="54" name="ZoneTexte 53"/>
              <p:cNvSpPr txBox="1"/>
              <p:nvPr/>
            </p:nvSpPr>
            <p:spPr>
              <a:xfrm>
                <a:off x="9644109" y="1499844"/>
                <a:ext cx="955678" cy="369686"/>
              </a:xfrm>
              <a:prstGeom prst="rect">
                <a:avLst/>
              </a:prstGeom>
              <a:solidFill>
                <a:schemeClr val="accent6">
                  <a:lumMod val="75000"/>
                </a:schemeClr>
              </a:solidFill>
            </p:spPr>
            <p:txBody>
              <a:bodyPr wrap="none">
                <a:spAutoFit/>
              </a:bodyPr>
              <a:lstStyle/>
              <a:p>
                <a:pPr defTabSz="914400">
                  <a:defRPr/>
                </a:pPr>
                <a:r>
                  <a:rPr lang="fr-FR" dirty="0">
                    <a:solidFill>
                      <a:prstClr val="black"/>
                    </a:solidFill>
                    <a:cs typeface="Arial" panose="020B0604020202020204" pitchFamily="34" charset="0"/>
                  </a:rPr>
                  <a:t>Usager </a:t>
                </a:r>
              </a:p>
            </p:txBody>
          </p:sp>
        </p:grpSp>
      </p:grpSp>
      <p:grpSp>
        <p:nvGrpSpPr>
          <p:cNvPr id="8" name="Groupe 55"/>
          <p:cNvGrpSpPr>
            <a:grpSpLocks/>
          </p:cNvGrpSpPr>
          <p:nvPr/>
        </p:nvGrpSpPr>
        <p:grpSpPr bwMode="auto">
          <a:xfrm>
            <a:off x="2166938" y="714376"/>
            <a:ext cx="7715250" cy="2703513"/>
            <a:chOff x="714348" y="428604"/>
            <a:chExt cx="7715304" cy="2702786"/>
          </a:xfrm>
        </p:grpSpPr>
        <p:sp>
          <p:nvSpPr>
            <p:cNvPr id="21" name="Rectangle 20"/>
            <p:cNvSpPr/>
            <p:nvPr/>
          </p:nvSpPr>
          <p:spPr>
            <a:xfrm>
              <a:off x="714348" y="500023"/>
              <a:ext cx="7715304" cy="214254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fr-FR" dirty="0">
                <a:solidFill>
                  <a:prstClr val="white"/>
                </a:solidFill>
              </a:endParaRPr>
            </a:p>
          </p:txBody>
        </p:sp>
        <p:sp>
          <p:nvSpPr>
            <p:cNvPr id="18440" name="ZoneTexte 15"/>
            <p:cNvSpPr txBox="1">
              <a:spLocks noChangeArrowheads="1"/>
            </p:cNvSpPr>
            <p:nvPr/>
          </p:nvSpPr>
          <p:spPr bwMode="auto">
            <a:xfrm>
              <a:off x="1142976" y="1500174"/>
              <a:ext cx="243047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sz="1400" dirty="0">
                  <a:solidFill>
                    <a:prstClr val="black"/>
                  </a:solidFill>
                  <a:latin typeface="Georgia" panose="02040502050405020303" pitchFamily="18" charset="0"/>
                </a:rPr>
                <a:t>VICE PRÉSIDENT LYCÉÉN</a:t>
              </a:r>
            </a:p>
            <a:p>
              <a:pPr defTabSz="914400" eaLnBrk="1" fontAlgn="base" hangingPunct="1">
                <a:spcBef>
                  <a:spcPct val="0"/>
                </a:spcBef>
                <a:spcAft>
                  <a:spcPct val="0"/>
                </a:spcAft>
              </a:pPr>
              <a:r>
                <a:rPr lang="fr-FR" altLang="fr-FR" sz="1400" dirty="0">
                  <a:solidFill>
                    <a:prstClr val="black"/>
                  </a:solidFill>
                  <a:latin typeface="Georgia" panose="02040502050405020303" pitchFamily="18" charset="0"/>
                </a:rPr>
                <a:t>VICE TRÉSORIER LYCÉEN</a:t>
              </a:r>
            </a:p>
            <a:p>
              <a:pPr defTabSz="914400" eaLnBrk="1" fontAlgn="base" hangingPunct="1">
                <a:spcBef>
                  <a:spcPct val="0"/>
                </a:spcBef>
                <a:spcAft>
                  <a:spcPct val="0"/>
                </a:spcAft>
              </a:pPr>
              <a:endParaRPr lang="fr-FR" altLang="fr-FR" sz="1400" dirty="0">
                <a:solidFill>
                  <a:prstClr val="black"/>
                </a:solidFill>
                <a:latin typeface="Georgia" panose="02040502050405020303" pitchFamily="18" charset="0"/>
              </a:endParaRPr>
            </a:p>
            <a:p>
              <a:pPr defTabSz="914400" eaLnBrk="1" fontAlgn="base" hangingPunct="1">
                <a:spcBef>
                  <a:spcPct val="0"/>
                </a:spcBef>
                <a:spcAft>
                  <a:spcPct val="0"/>
                </a:spcAft>
              </a:pPr>
              <a:r>
                <a:rPr lang="fr-FR" altLang="fr-FR" sz="1400" dirty="0" smtClean="0">
                  <a:solidFill>
                    <a:prstClr val="black"/>
                  </a:solidFill>
                  <a:latin typeface="Georgia" panose="02040502050405020303" pitchFamily="18" charset="0"/>
                </a:rPr>
                <a:t>SECRÉTAIRE ADJOINT(E)</a:t>
              </a:r>
              <a:endParaRPr lang="fr-FR" altLang="fr-FR" sz="1400" dirty="0">
                <a:solidFill>
                  <a:prstClr val="black"/>
                </a:solidFill>
                <a:latin typeface="Georgia" panose="02040502050405020303" pitchFamily="18" charset="0"/>
              </a:endParaRPr>
            </a:p>
          </p:txBody>
        </p:sp>
        <p:sp>
          <p:nvSpPr>
            <p:cNvPr id="18441" name="ZoneTexte 13"/>
            <p:cNvSpPr txBox="1">
              <a:spLocks noChangeArrowheads="1"/>
            </p:cNvSpPr>
            <p:nvPr/>
          </p:nvSpPr>
          <p:spPr bwMode="auto">
            <a:xfrm>
              <a:off x="5715008" y="1500174"/>
              <a:ext cx="24513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sz="1400">
                  <a:solidFill>
                    <a:prstClr val="black"/>
                  </a:solidFill>
                  <a:latin typeface="Georgia" panose="02040502050405020303" pitchFamily="18" charset="0"/>
                </a:rPr>
                <a:t>VICE PRÉSIDENT ADULTE</a:t>
              </a:r>
            </a:p>
            <a:p>
              <a:pPr defTabSz="914400" eaLnBrk="1" fontAlgn="base" hangingPunct="1">
                <a:spcBef>
                  <a:spcPct val="0"/>
                </a:spcBef>
                <a:spcAft>
                  <a:spcPct val="0"/>
                </a:spcAft>
              </a:pPr>
              <a:r>
                <a:rPr lang="fr-FR" altLang="fr-FR" sz="1400">
                  <a:solidFill>
                    <a:prstClr val="black"/>
                  </a:solidFill>
                  <a:latin typeface="Georgia" panose="02040502050405020303" pitchFamily="18" charset="0"/>
                </a:rPr>
                <a:t>VICE TRÉSORIER ADULTE</a:t>
              </a:r>
            </a:p>
          </p:txBody>
        </p:sp>
        <p:sp>
          <p:nvSpPr>
            <p:cNvPr id="12" name="Rectangle 11"/>
            <p:cNvSpPr/>
            <p:nvPr/>
          </p:nvSpPr>
          <p:spPr>
            <a:xfrm>
              <a:off x="3714744" y="857114"/>
              <a:ext cx="1857388" cy="1285529"/>
            </a:xfrm>
            <a:prstGeom prst="rect">
              <a:avLst/>
            </a:prstGeom>
            <a:solidFill>
              <a:schemeClr val="tx2">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fr-FR">
                <a:solidFill>
                  <a:prstClr val="white"/>
                </a:solidFill>
              </a:endParaRPr>
            </a:p>
          </p:txBody>
        </p:sp>
        <p:sp>
          <p:nvSpPr>
            <p:cNvPr id="18443" name="ZoneTexte 12"/>
            <p:cNvSpPr txBox="1">
              <a:spLocks noChangeArrowheads="1"/>
            </p:cNvSpPr>
            <p:nvPr/>
          </p:nvSpPr>
          <p:spPr bwMode="auto">
            <a:xfrm>
              <a:off x="3857620" y="857232"/>
              <a:ext cx="14334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a:solidFill>
                    <a:prstClr val="black"/>
                  </a:solidFill>
                  <a:latin typeface="Georgia" panose="02040502050405020303" pitchFamily="18" charset="0"/>
                </a:rPr>
                <a:t>le minimum</a:t>
              </a:r>
            </a:p>
          </p:txBody>
        </p:sp>
        <p:sp>
          <p:nvSpPr>
            <p:cNvPr id="18444" name="ZoneTexte 9"/>
            <p:cNvSpPr txBox="1">
              <a:spLocks noChangeArrowheads="1"/>
            </p:cNvSpPr>
            <p:nvPr/>
          </p:nvSpPr>
          <p:spPr bwMode="auto">
            <a:xfrm>
              <a:off x="3857620" y="1500174"/>
              <a:ext cx="1928826"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sz="1600">
                  <a:solidFill>
                    <a:prstClr val="black"/>
                  </a:solidFill>
                  <a:latin typeface="Georgia" panose="02040502050405020303" pitchFamily="18" charset="0"/>
                </a:rPr>
                <a:t>PRÉSIDENT(E)</a:t>
              </a:r>
            </a:p>
            <a:p>
              <a:pPr defTabSz="914400" eaLnBrk="1" fontAlgn="base" hangingPunct="1">
                <a:spcBef>
                  <a:spcPct val="0"/>
                </a:spcBef>
                <a:spcAft>
                  <a:spcPct val="0"/>
                </a:spcAft>
              </a:pPr>
              <a:r>
                <a:rPr lang="fr-FR" altLang="fr-FR" sz="1600">
                  <a:solidFill>
                    <a:prstClr val="black"/>
                  </a:solidFill>
                  <a:latin typeface="Georgia" panose="02040502050405020303" pitchFamily="18" charset="0"/>
                </a:rPr>
                <a:t>TRÉSORIER(E)</a:t>
              </a:r>
            </a:p>
            <a:p>
              <a:pPr defTabSz="914400" eaLnBrk="1" fontAlgn="base" hangingPunct="1">
                <a:spcBef>
                  <a:spcPct val="0"/>
                </a:spcBef>
                <a:spcAft>
                  <a:spcPct val="0"/>
                </a:spcAft>
              </a:pPr>
              <a:endParaRPr lang="fr-FR" altLang="fr-FR" sz="1600">
                <a:solidFill>
                  <a:prstClr val="black"/>
                </a:solidFill>
                <a:latin typeface="Georgia" panose="02040502050405020303" pitchFamily="18" charset="0"/>
              </a:endParaRPr>
            </a:p>
            <a:p>
              <a:pPr defTabSz="914400" eaLnBrk="1" fontAlgn="base" hangingPunct="1">
                <a:spcBef>
                  <a:spcPct val="0"/>
                </a:spcBef>
                <a:spcAft>
                  <a:spcPct val="0"/>
                </a:spcAft>
              </a:pPr>
              <a:r>
                <a:rPr lang="fr-FR" altLang="fr-FR" sz="1600">
                  <a:solidFill>
                    <a:prstClr val="black"/>
                  </a:solidFill>
                  <a:latin typeface="Georgia" panose="02040502050405020303" pitchFamily="18" charset="0"/>
                </a:rPr>
                <a:t> SECRÉTAIRE</a:t>
              </a:r>
            </a:p>
            <a:p>
              <a:pPr defTabSz="914400" eaLnBrk="1" fontAlgn="base" hangingPunct="1">
                <a:spcBef>
                  <a:spcPct val="0"/>
                </a:spcBef>
                <a:spcAft>
                  <a:spcPct val="0"/>
                </a:spcAft>
              </a:pPr>
              <a:endParaRPr lang="fr-FR" altLang="fr-FR">
                <a:solidFill>
                  <a:prstClr val="black"/>
                </a:solidFill>
                <a:latin typeface="Georgia" panose="02040502050405020303" pitchFamily="18" charset="0"/>
              </a:endParaRPr>
            </a:p>
            <a:p>
              <a:pPr defTabSz="914400" eaLnBrk="1" fontAlgn="base" hangingPunct="1">
                <a:spcBef>
                  <a:spcPct val="0"/>
                </a:spcBef>
                <a:spcAft>
                  <a:spcPct val="0"/>
                </a:spcAft>
              </a:pPr>
              <a:endParaRPr lang="fr-FR" altLang="fr-FR">
                <a:solidFill>
                  <a:prstClr val="black"/>
                </a:solidFill>
                <a:latin typeface="Georgia" panose="02040502050405020303" pitchFamily="18" charset="0"/>
              </a:endParaRPr>
            </a:p>
          </p:txBody>
        </p:sp>
        <p:sp>
          <p:nvSpPr>
            <p:cNvPr id="18445" name="ZoneTexte 43"/>
            <p:cNvSpPr txBox="1">
              <a:spLocks noChangeArrowheads="1"/>
            </p:cNvSpPr>
            <p:nvPr/>
          </p:nvSpPr>
          <p:spPr bwMode="auto">
            <a:xfrm>
              <a:off x="3714744" y="428604"/>
              <a:ext cx="22860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fontAlgn="base" hangingPunct="1">
                <a:spcBef>
                  <a:spcPct val="0"/>
                </a:spcBef>
                <a:spcAft>
                  <a:spcPct val="0"/>
                </a:spcAft>
              </a:pPr>
              <a:r>
                <a:rPr lang="fr-FR" altLang="fr-FR" b="1">
                  <a:solidFill>
                    <a:prstClr val="black"/>
                  </a:solidFill>
                  <a:latin typeface="Georgia" panose="02040502050405020303" pitchFamily="18" charset="0"/>
                </a:rPr>
                <a:t>BUREAU</a:t>
              </a:r>
            </a:p>
          </p:txBody>
        </p:sp>
      </p:grpSp>
    </p:spTree>
    <p:custDataLst>
      <p:tags r:id="rId1"/>
    </p:custDataLst>
    <p:extLst>
      <p:ext uri="{BB962C8B-B14F-4D97-AF65-F5344CB8AC3E}">
        <p14:creationId xmlns:p14="http://schemas.microsoft.com/office/powerpoint/2010/main" val="941859630"/>
      </p:ext>
    </p:extLst>
  </p:cSld>
  <p:clrMapOvr>
    <a:masterClrMapping/>
  </p:clrMapOvr>
  <p:transition advTm="16655">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strVal val="#ppt_w*0.05"/>
                                          </p:val>
                                        </p:tav>
                                        <p:tav tm="100000">
                                          <p:val>
                                            <p:strVal val="#ppt_w"/>
                                          </p:val>
                                        </p:tav>
                                      </p:tavLst>
                                    </p:anim>
                                    <p:anim calcmode="lin" valueType="num">
                                      <p:cBhvr>
                                        <p:cTn id="16" dur="500" fill="hold"/>
                                        <p:tgtEl>
                                          <p:spTgt spid="3"/>
                                        </p:tgtEl>
                                        <p:attrNameLst>
                                          <p:attrName>ppt_h</p:attrName>
                                        </p:attrNameLst>
                                      </p:cBhvr>
                                      <p:tavLst>
                                        <p:tav tm="0">
                                          <p:val>
                                            <p:strVal val="#ppt_h"/>
                                          </p:val>
                                        </p:tav>
                                        <p:tav tm="100000">
                                          <p:val>
                                            <p:strVal val="#ppt_h"/>
                                          </p:val>
                                        </p:tav>
                                      </p:tavLst>
                                    </p:anim>
                                    <p:anim calcmode="lin" valueType="num">
                                      <p:cBhvr>
                                        <p:cTn id="17" dur="500" fill="hold"/>
                                        <p:tgtEl>
                                          <p:spTgt spid="3"/>
                                        </p:tgtEl>
                                        <p:attrNameLst>
                                          <p:attrName>ppt_x</p:attrName>
                                        </p:attrNameLst>
                                      </p:cBhvr>
                                      <p:tavLst>
                                        <p:tav tm="0">
                                          <p:val>
                                            <p:strVal val="#ppt_x-.2"/>
                                          </p:val>
                                        </p:tav>
                                        <p:tav tm="100000">
                                          <p:val>
                                            <p:strVal val="#ppt_x"/>
                                          </p:val>
                                        </p:tav>
                                      </p:tavLst>
                                    </p:anim>
                                    <p:anim calcmode="lin" valueType="num">
                                      <p:cBhvr>
                                        <p:cTn id="18" dur="500" fill="hold"/>
                                        <p:tgtEl>
                                          <p:spTgt spid="3"/>
                                        </p:tgtEl>
                                        <p:attrNameLst>
                                          <p:attrName>ppt_y</p:attrName>
                                        </p:attrNameLst>
                                      </p:cBhvr>
                                      <p:tavLst>
                                        <p:tav tm="0">
                                          <p:val>
                                            <p:strVal val="#ppt_y"/>
                                          </p:val>
                                        </p:tav>
                                        <p:tav tm="100000">
                                          <p:val>
                                            <p:strVal val="#ppt_y"/>
                                          </p:val>
                                        </p:tav>
                                      </p:tavLst>
                                    </p:anim>
                                    <p:animEffect transition="in" filter="fade">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strVal val="#ppt_w*0.05"/>
                                          </p:val>
                                        </p:tav>
                                        <p:tav tm="100000">
                                          <p:val>
                                            <p:strVal val="#ppt_w"/>
                                          </p:val>
                                        </p:tav>
                                      </p:tavLst>
                                    </p:anim>
                                    <p:anim calcmode="lin" valueType="num">
                                      <p:cBhvr>
                                        <p:cTn id="25" dur="500" fill="hold"/>
                                        <p:tgtEl>
                                          <p:spTgt spid="8"/>
                                        </p:tgtEl>
                                        <p:attrNameLst>
                                          <p:attrName>ppt_h</p:attrName>
                                        </p:attrNameLst>
                                      </p:cBhvr>
                                      <p:tavLst>
                                        <p:tav tm="0">
                                          <p:val>
                                            <p:strVal val="#ppt_h"/>
                                          </p:val>
                                        </p:tav>
                                        <p:tav tm="100000">
                                          <p:val>
                                            <p:strVal val="#ppt_h"/>
                                          </p:val>
                                        </p:tav>
                                      </p:tavLst>
                                    </p:anim>
                                    <p:anim calcmode="lin" valueType="num">
                                      <p:cBhvr>
                                        <p:cTn id="26" dur="500" fill="hold"/>
                                        <p:tgtEl>
                                          <p:spTgt spid="8"/>
                                        </p:tgtEl>
                                        <p:attrNameLst>
                                          <p:attrName>ppt_x</p:attrName>
                                        </p:attrNameLst>
                                      </p:cBhvr>
                                      <p:tavLst>
                                        <p:tav tm="0">
                                          <p:val>
                                            <p:strVal val="#ppt_x-.2"/>
                                          </p:val>
                                        </p:tav>
                                        <p:tav tm="100000">
                                          <p:val>
                                            <p:strVal val="#ppt_x"/>
                                          </p:val>
                                        </p:tav>
                                      </p:tavLst>
                                    </p:anim>
                                    <p:anim calcmode="lin" valueType="num">
                                      <p:cBhvr>
                                        <p:cTn id="27" dur="500" fill="hold"/>
                                        <p:tgtEl>
                                          <p:spTgt spid="8"/>
                                        </p:tgtEl>
                                        <p:attrNameLst>
                                          <p:attrName>ppt_y</p:attrName>
                                        </p:attrNameLst>
                                      </p:cBhvr>
                                      <p:tavLst>
                                        <p:tav tm="0">
                                          <p:val>
                                            <p:strVal val="#ppt_y"/>
                                          </p:val>
                                        </p:tav>
                                        <p:tav tm="100000">
                                          <p:val>
                                            <p:strVal val="#ppt_y"/>
                                          </p:val>
                                        </p:tav>
                                      </p:tavLst>
                                    </p:anim>
                                    <p:animEffect transition="in" filter="fade">
                                      <p:cBhvr>
                                        <p:cTn id="28" dur="500"/>
                                        <p:tgtEl>
                                          <p:spTgt spid="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840657" cy="1400530"/>
          </a:xfrm>
        </p:spPr>
        <p:txBody>
          <a:bodyPr/>
          <a:lstStyle/>
          <a:p>
            <a:pPr algn="ctr"/>
            <a:r>
              <a:rPr lang="fr-FR" sz="4000" dirty="0" smtClean="0"/>
              <a:t>3) L’assemblée générale constitutive</a:t>
            </a:r>
            <a:endParaRPr lang="fr-FR" sz="4000" dirty="0"/>
          </a:p>
        </p:txBody>
      </p:sp>
      <p:sp>
        <p:nvSpPr>
          <p:cNvPr id="3" name="Espace réservé du contenu 2"/>
          <p:cNvSpPr>
            <a:spLocks noGrp="1"/>
          </p:cNvSpPr>
          <p:nvPr>
            <p:ph idx="1"/>
          </p:nvPr>
        </p:nvSpPr>
        <p:spPr>
          <a:xfrm>
            <a:off x="1416349" y="1789308"/>
            <a:ext cx="8946541" cy="4195481"/>
          </a:xfrm>
        </p:spPr>
        <p:txBody>
          <a:bodyPr>
            <a:normAutofit fontScale="85000" lnSpcReduction="20000"/>
          </a:bodyPr>
          <a:lstStyle/>
          <a:p>
            <a:r>
              <a:rPr lang="fr-FR" sz="2600" b="1" dirty="0"/>
              <a:t>Lit</a:t>
            </a:r>
          </a:p>
          <a:p>
            <a:pPr marL="0" indent="0">
              <a:buNone/>
            </a:pPr>
            <a:r>
              <a:rPr lang="fr-FR" dirty="0"/>
              <a:t>	</a:t>
            </a:r>
            <a:r>
              <a:rPr lang="fr-FR" dirty="0" smtClean="0"/>
              <a:t>Les </a:t>
            </a:r>
            <a:r>
              <a:rPr lang="fr-FR" dirty="0"/>
              <a:t>statuts </a:t>
            </a:r>
            <a:r>
              <a:rPr lang="fr-FR" dirty="0" smtClean="0"/>
              <a:t>types </a:t>
            </a:r>
            <a:r>
              <a:rPr lang="fr-FR" dirty="0"/>
              <a:t>de la MDL,</a:t>
            </a:r>
          </a:p>
          <a:p>
            <a:r>
              <a:rPr lang="fr-FR" dirty="0"/>
              <a:t> </a:t>
            </a:r>
            <a:r>
              <a:rPr lang="fr-FR" sz="2600" b="1" dirty="0"/>
              <a:t>Vote</a:t>
            </a:r>
          </a:p>
          <a:p>
            <a:pPr marL="0" indent="0">
              <a:buNone/>
            </a:pPr>
            <a:r>
              <a:rPr lang="fr-FR" dirty="0" smtClean="0"/>
              <a:t>	L’approbation </a:t>
            </a:r>
            <a:r>
              <a:rPr lang="fr-FR" dirty="0"/>
              <a:t>des statuts de la MDL,</a:t>
            </a:r>
          </a:p>
          <a:p>
            <a:r>
              <a:rPr lang="fr-FR" dirty="0"/>
              <a:t> </a:t>
            </a:r>
            <a:r>
              <a:rPr lang="fr-FR" sz="2600" b="1" dirty="0"/>
              <a:t>Vote</a:t>
            </a:r>
          </a:p>
          <a:p>
            <a:pPr marL="0" indent="0">
              <a:buNone/>
            </a:pPr>
            <a:r>
              <a:rPr lang="fr-FR" dirty="0"/>
              <a:t>	</a:t>
            </a:r>
            <a:r>
              <a:rPr lang="fr-FR" dirty="0" smtClean="0"/>
              <a:t>Le </a:t>
            </a:r>
            <a:r>
              <a:rPr lang="fr-FR" dirty="0"/>
              <a:t>montant de la cotisation pour l’adhésion des membres à la MDL,</a:t>
            </a:r>
          </a:p>
          <a:p>
            <a:r>
              <a:rPr lang="fr-FR" dirty="0"/>
              <a:t> </a:t>
            </a:r>
            <a:r>
              <a:rPr lang="fr-FR" sz="2600" b="1" dirty="0" smtClean="0"/>
              <a:t>Appelle </a:t>
            </a:r>
            <a:r>
              <a:rPr lang="fr-FR" sz="2600" b="1" dirty="0"/>
              <a:t>à </a:t>
            </a:r>
            <a:r>
              <a:rPr lang="fr-FR" sz="2600" b="1" dirty="0" smtClean="0"/>
              <a:t>candidature</a:t>
            </a:r>
            <a:endParaRPr lang="fr-FR" b="1" dirty="0"/>
          </a:p>
          <a:p>
            <a:pPr marL="0" indent="0">
              <a:buNone/>
            </a:pPr>
            <a:r>
              <a:rPr lang="fr-FR" dirty="0"/>
              <a:t>	</a:t>
            </a:r>
            <a:r>
              <a:rPr lang="fr-FR" dirty="0" smtClean="0"/>
              <a:t>Pour </a:t>
            </a:r>
            <a:r>
              <a:rPr lang="fr-FR" dirty="0"/>
              <a:t>la composition du Conseil d’Administration de la MDL ,</a:t>
            </a:r>
          </a:p>
          <a:p>
            <a:r>
              <a:rPr lang="fr-FR" sz="2600" dirty="0"/>
              <a:t> </a:t>
            </a:r>
            <a:r>
              <a:rPr lang="fr-FR" sz="2600" b="1" dirty="0"/>
              <a:t>Elit</a:t>
            </a:r>
          </a:p>
          <a:p>
            <a:pPr marL="0" indent="0">
              <a:buNone/>
            </a:pPr>
            <a:r>
              <a:rPr lang="fr-FR" dirty="0"/>
              <a:t>	</a:t>
            </a:r>
            <a:r>
              <a:rPr lang="fr-FR" dirty="0" smtClean="0"/>
              <a:t>Les </a:t>
            </a:r>
            <a:r>
              <a:rPr lang="fr-FR" dirty="0"/>
              <a:t>membres du Conseil d’Administration de la MDL</a:t>
            </a:r>
            <a:r>
              <a:rPr lang="fr-FR" dirty="0" smtClean="0"/>
              <a:t>, </a:t>
            </a:r>
          </a:p>
          <a:p>
            <a:pPr marL="0" indent="0">
              <a:buNone/>
            </a:pPr>
            <a:r>
              <a:rPr lang="fr-FR" dirty="0"/>
              <a:t>	</a:t>
            </a:r>
            <a:r>
              <a:rPr lang="fr-FR" dirty="0" smtClean="0"/>
              <a:t>(de 5 à 12 </a:t>
            </a:r>
            <a:r>
              <a:rPr lang="fr-FR" dirty="0" smtClean="0"/>
              <a:t>personnes</a:t>
            </a:r>
            <a:r>
              <a:rPr lang="fr-FR" dirty="0" smtClean="0"/>
              <a:t>)</a:t>
            </a:r>
            <a:endParaRPr lang="fr-FR" dirty="0"/>
          </a:p>
        </p:txBody>
      </p:sp>
    </p:spTree>
    <p:extLst>
      <p:ext uri="{BB962C8B-B14F-4D97-AF65-F5344CB8AC3E}">
        <p14:creationId xmlns:p14="http://schemas.microsoft.com/office/powerpoint/2010/main" val="30444938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80">
                                          <p:stCondLst>
                                            <p:cond delay="0"/>
                                          </p:stCondLst>
                                        </p:cTn>
                                        <p:tgtEl>
                                          <p:spTgt spid="3">
                                            <p:txEl>
                                              <p:pRg st="2" end="2"/>
                                            </p:txEl>
                                          </p:spTgt>
                                        </p:tgtEl>
                                      </p:cBhvr>
                                    </p:animEffect>
                                    <p:anim calcmode="lin" valueType="num">
                                      <p:cBhvr>
                                        <p:cTn id="2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2" end="2"/>
                                            </p:txEl>
                                          </p:spTgt>
                                        </p:tgtEl>
                                      </p:cBhvr>
                                      <p:to x="100000" y="60000"/>
                                    </p:animScale>
                                    <p:animScale>
                                      <p:cBhvr>
                                        <p:cTn id="30" dur="166" decel="50000">
                                          <p:stCondLst>
                                            <p:cond delay="676"/>
                                          </p:stCondLst>
                                        </p:cTn>
                                        <p:tgtEl>
                                          <p:spTgt spid="3">
                                            <p:txEl>
                                              <p:pRg st="2" end="2"/>
                                            </p:txEl>
                                          </p:spTgt>
                                        </p:tgtEl>
                                      </p:cBhvr>
                                      <p:to x="100000" y="100000"/>
                                    </p:animScale>
                                    <p:animScale>
                                      <p:cBhvr>
                                        <p:cTn id="31" dur="26">
                                          <p:stCondLst>
                                            <p:cond delay="1312"/>
                                          </p:stCondLst>
                                        </p:cTn>
                                        <p:tgtEl>
                                          <p:spTgt spid="3">
                                            <p:txEl>
                                              <p:pRg st="2" end="2"/>
                                            </p:txEl>
                                          </p:spTgt>
                                        </p:tgtEl>
                                      </p:cBhvr>
                                      <p:to x="100000" y="80000"/>
                                    </p:animScale>
                                    <p:animScale>
                                      <p:cBhvr>
                                        <p:cTn id="32" dur="166" decel="50000">
                                          <p:stCondLst>
                                            <p:cond delay="1338"/>
                                          </p:stCondLst>
                                        </p:cTn>
                                        <p:tgtEl>
                                          <p:spTgt spid="3">
                                            <p:txEl>
                                              <p:pRg st="2" end="2"/>
                                            </p:txEl>
                                          </p:spTgt>
                                        </p:tgtEl>
                                      </p:cBhvr>
                                      <p:to x="100000" y="100000"/>
                                    </p:animScale>
                                    <p:animScale>
                                      <p:cBhvr>
                                        <p:cTn id="33" dur="26">
                                          <p:stCondLst>
                                            <p:cond delay="1642"/>
                                          </p:stCondLst>
                                        </p:cTn>
                                        <p:tgtEl>
                                          <p:spTgt spid="3">
                                            <p:txEl>
                                              <p:pRg st="2" end="2"/>
                                            </p:txEl>
                                          </p:spTgt>
                                        </p:tgtEl>
                                      </p:cBhvr>
                                      <p:to x="100000" y="90000"/>
                                    </p:animScale>
                                    <p:animScale>
                                      <p:cBhvr>
                                        <p:cTn id="34" dur="166" decel="50000">
                                          <p:stCondLst>
                                            <p:cond delay="1668"/>
                                          </p:stCondLst>
                                        </p:cTn>
                                        <p:tgtEl>
                                          <p:spTgt spid="3">
                                            <p:txEl>
                                              <p:pRg st="2" end="2"/>
                                            </p:txEl>
                                          </p:spTgt>
                                        </p:tgtEl>
                                      </p:cBhvr>
                                      <p:to x="100000" y="100000"/>
                                    </p:animScale>
                                    <p:animScale>
                                      <p:cBhvr>
                                        <p:cTn id="35" dur="26">
                                          <p:stCondLst>
                                            <p:cond delay="1808"/>
                                          </p:stCondLst>
                                        </p:cTn>
                                        <p:tgtEl>
                                          <p:spTgt spid="3">
                                            <p:txEl>
                                              <p:pRg st="2" end="2"/>
                                            </p:txEl>
                                          </p:spTgt>
                                        </p:tgtEl>
                                      </p:cBhvr>
                                      <p:to x="100000" y="95000"/>
                                    </p:animScale>
                                    <p:animScale>
                                      <p:cBhvr>
                                        <p:cTn id="36" dur="166" decel="50000">
                                          <p:stCondLst>
                                            <p:cond delay="1834"/>
                                          </p:stCondLst>
                                        </p:cTn>
                                        <p:tgtEl>
                                          <p:spTgt spid="3">
                                            <p:txEl>
                                              <p:pRg st="2" end="2"/>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down)">
                                      <p:cBhvr>
                                        <p:cTn id="39" dur="580">
                                          <p:stCondLst>
                                            <p:cond delay="0"/>
                                          </p:stCondLst>
                                        </p:cTn>
                                        <p:tgtEl>
                                          <p:spTgt spid="3">
                                            <p:txEl>
                                              <p:pRg st="4" end="4"/>
                                            </p:txEl>
                                          </p:spTgt>
                                        </p:tgtEl>
                                      </p:cBhvr>
                                    </p:animEffect>
                                    <p:anim calcmode="lin" valueType="num">
                                      <p:cBhvr>
                                        <p:cTn id="4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4" end="4"/>
                                            </p:txEl>
                                          </p:spTgt>
                                        </p:tgtEl>
                                      </p:cBhvr>
                                      <p:to x="100000" y="60000"/>
                                    </p:animScale>
                                    <p:animScale>
                                      <p:cBhvr>
                                        <p:cTn id="46" dur="166" decel="50000">
                                          <p:stCondLst>
                                            <p:cond delay="676"/>
                                          </p:stCondLst>
                                        </p:cTn>
                                        <p:tgtEl>
                                          <p:spTgt spid="3">
                                            <p:txEl>
                                              <p:pRg st="4" end="4"/>
                                            </p:txEl>
                                          </p:spTgt>
                                        </p:tgtEl>
                                      </p:cBhvr>
                                      <p:to x="100000" y="100000"/>
                                    </p:animScale>
                                    <p:animScale>
                                      <p:cBhvr>
                                        <p:cTn id="47" dur="26">
                                          <p:stCondLst>
                                            <p:cond delay="1312"/>
                                          </p:stCondLst>
                                        </p:cTn>
                                        <p:tgtEl>
                                          <p:spTgt spid="3">
                                            <p:txEl>
                                              <p:pRg st="4" end="4"/>
                                            </p:txEl>
                                          </p:spTgt>
                                        </p:tgtEl>
                                      </p:cBhvr>
                                      <p:to x="100000" y="80000"/>
                                    </p:animScale>
                                    <p:animScale>
                                      <p:cBhvr>
                                        <p:cTn id="48" dur="166" decel="50000">
                                          <p:stCondLst>
                                            <p:cond delay="1338"/>
                                          </p:stCondLst>
                                        </p:cTn>
                                        <p:tgtEl>
                                          <p:spTgt spid="3">
                                            <p:txEl>
                                              <p:pRg st="4" end="4"/>
                                            </p:txEl>
                                          </p:spTgt>
                                        </p:tgtEl>
                                      </p:cBhvr>
                                      <p:to x="100000" y="100000"/>
                                    </p:animScale>
                                    <p:animScale>
                                      <p:cBhvr>
                                        <p:cTn id="49" dur="26">
                                          <p:stCondLst>
                                            <p:cond delay="1642"/>
                                          </p:stCondLst>
                                        </p:cTn>
                                        <p:tgtEl>
                                          <p:spTgt spid="3">
                                            <p:txEl>
                                              <p:pRg st="4" end="4"/>
                                            </p:txEl>
                                          </p:spTgt>
                                        </p:tgtEl>
                                      </p:cBhvr>
                                      <p:to x="100000" y="90000"/>
                                    </p:animScale>
                                    <p:animScale>
                                      <p:cBhvr>
                                        <p:cTn id="50" dur="166" decel="50000">
                                          <p:stCondLst>
                                            <p:cond delay="1668"/>
                                          </p:stCondLst>
                                        </p:cTn>
                                        <p:tgtEl>
                                          <p:spTgt spid="3">
                                            <p:txEl>
                                              <p:pRg st="4" end="4"/>
                                            </p:txEl>
                                          </p:spTgt>
                                        </p:tgtEl>
                                      </p:cBhvr>
                                      <p:to x="100000" y="100000"/>
                                    </p:animScale>
                                    <p:animScale>
                                      <p:cBhvr>
                                        <p:cTn id="51" dur="26">
                                          <p:stCondLst>
                                            <p:cond delay="1808"/>
                                          </p:stCondLst>
                                        </p:cTn>
                                        <p:tgtEl>
                                          <p:spTgt spid="3">
                                            <p:txEl>
                                              <p:pRg st="4" end="4"/>
                                            </p:txEl>
                                          </p:spTgt>
                                        </p:tgtEl>
                                      </p:cBhvr>
                                      <p:to x="100000" y="95000"/>
                                    </p:animScale>
                                    <p:animScale>
                                      <p:cBhvr>
                                        <p:cTn id="52" dur="166" decel="50000">
                                          <p:stCondLst>
                                            <p:cond delay="1834"/>
                                          </p:stCondLst>
                                        </p:cTn>
                                        <p:tgtEl>
                                          <p:spTgt spid="3">
                                            <p:txEl>
                                              <p:pRg st="4" end="4"/>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wipe(down)">
                                      <p:cBhvr>
                                        <p:cTn id="55" dur="580">
                                          <p:stCondLst>
                                            <p:cond delay="0"/>
                                          </p:stCondLst>
                                        </p:cTn>
                                        <p:tgtEl>
                                          <p:spTgt spid="3">
                                            <p:txEl>
                                              <p:pRg st="6" end="6"/>
                                            </p:txEl>
                                          </p:spTgt>
                                        </p:tgtEl>
                                      </p:cBhvr>
                                    </p:animEffect>
                                    <p:anim calcmode="lin" valueType="num">
                                      <p:cBhvr>
                                        <p:cTn id="5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6" end="6"/>
                                            </p:txEl>
                                          </p:spTgt>
                                        </p:tgtEl>
                                      </p:cBhvr>
                                      <p:to x="100000" y="60000"/>
                                    </p:animScale>
                                    <p:animScale>
                                      <p:cBhvr>
                                        <p:cTn id="62" dur="166" decel="50000">
                                          <p:stCondLst>
                                            <p:cond delay="676"/>
                                          </p:stCondLst>
                                        </p:cTn>
                                        <p:tgtEl>
                                          <p:spTgt spid="3">
                                            <p:txEl>
                                              <p:pRg st="6" end="6"/>
                                            </p:txEl>
                                          </p:spTgt>
                                        </p:tgtEl>
                                      </p:cBhvr>
                                      <p:to x="100000" y="100000"/>
                                    </p:animScale>
                                    <p:animScale>
                                      <p:cBhvr>
                                        <p:cTn id="63" dur="26">
                                          <p:stCondLst>
                                            <p:cond delay="1312"/>
                                          </p:stCondLst>
                                        </p:cTn>
                                        <p:tgtEl>
                                          <p:spTgt spid="3">
                                            <p:txEl>
                                              <p:pRg st="6" end="6"/>
                                            </p:txEl>
                                          </p:spTgt>
                                        </p:tgtEl>
                                      </p:cBhvr>
                                      <p:to x="100000" y="80000"/>
                                    </p:animScale>
                                    <p:animScale>
                                      <p:cBhvr>
                                        <p:cTn id="64" dur="166" decel="50000">
                                          <p:stCondLst>
                                            <p:cond delay="1338"/>
                                          </p:stCondLst>
                                        </p:cTn>
                                        <p:tgtEl>
                                          <p:spTgt spid="3">
                                            <p:txEl>
                                              <p:pRg st="6" end="6"/>
                                            </p:txEl>
                                          </p:spTgt>
                                        </p:tgtEl>
                                      </p:cBhvr>
                                      <p:to x="100000" y="100000"/>
                                    </p:animScale>
                                    <p:animScale>
                                      <p:cBhvr>
                                        <p:cTn id="65" dur="26">
                                          <p:stCondLst>
                                            <p:cond delay="1642"/>
                                          </p:stCondLst>
                                        </p:cTn>
                                        <p:tgtEl>
                                          <p:spTgt spid="3">
                                            <p:txEl>
                                              <p:pRg st="6" end="6"/>
                                            </p:txEl>
                                          </p:spTgt>
                                        </p:tgtEl>
                                      </p:cBhvr>
                                      <p:to x="100000" y="90000"/>
                                    </p:animScale>
                                    <p:animScale>
                                      <p:cBhvr>
                                        <p:cTn id="66" dur="166" decel="50000">
                                          <p:stCondLst>
                                            <p:cond delay="1668"/>
                                          </p:stCondLst>
                                        </p:cTn>
                                        <p:tgtEl>
                                          <p:spTgt spid="3">
                                            <p:txEl>
                                              <p:pRg st="6" end="6"/>
                                            </p:txEl>
                                          </p:spTgt>
                                        </p:tgtEl>
                                      </p:cBhvr>
                                      <p:to x="100000" y="100000"/>
                                    </p:animScale>
                                    <p:animScale>
                                      <p:cBhvr>
                                        <p:cTn id="67" dur="26">
                                          <p:stCondLst>
                                            <p:cond delay="1808"/>
                                          </p:stCondLst>
                                        </p:cTn>
                                        <p:tgtEl>
                                          <p:spTgt spid="3">
                                            <p:txEl>
                                              <p:pRg st="6" end="6"/>
                                            </p:txEl>
                                          </p:spTgt>
                                        </p:tgtEl>
                                      </p:cBhvr>
                                      <p:to x="100000" y="95000"/>
                                    </p:animScale>
                                    <p:animScale>
                                      <p:cBhvr>
                                        <p:cTn id="68" dur="166" decel="50000">
                                          <p:stCondLst>
                                            <p:cond delay="1834"/>
                                          </p:stCondLst>
                                        </p:cTn>
                                        <p:tgtEl>
                                          <p:spTgt spid="3">
                                            <p:txEl>
                                              <p:pRg st="6" end="6"/>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Effect transition="in" filter="wipe(down)">
                                      <p:cBhvr>
                                        <p:cTn id="71" dur="580">
                                          <p:stCondLst>
                                            <p:cond delay="0"/>
                                          </p:stCondLst>
                                        </p:cTn>
                                        <p:tgtEl>
                                          <p:spTgt spid="3">
                                            <p:txEl>
                                              <p:pRg st="8" end="8"/>
                                            </p:txEl>
                                          </p:spTgt>
                                        </p:tgtEl>
                                      </p:cBhvr>
                                    </p:animEffect>
                                    <p:anim calcmode="lin" valueType="num">
                                      <p:cBhvr>
                                        <p:cTn id="7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8" end="8"/>
                                            </p:txEl>
                                          </p:spTgt>
                                        </p:tgtEl>
                                      </p:cBhvr>
                                      <p:to x="100000" y="60000"/>
                                    </p:animScale>
                                    <p:animScale>
                                      <p:cBhvr>
                                        <p:cTn id="78" dur="166" decel="50000">
                                          <p:stCondLst>
                                            <p:cond delay="676"/>
                                          </p:stCondLst>
                                        </p:cTn>
                                        <p:tgtEl>
                                          <p:spTgt spid="3">
                                            <p:txEl>
                                              <p:pRg st="8" end="8"/>
                                            </p:txEl>
                                          </p:spTgt>
                                        </p:tgtEl>
                                      </p:cBhvr>
                                      <p:to x="100000" y="100000"/>
                                    </p:animScale>
                                    <p:animScale>
                                      <p:cBhvr>
                                        <p:cTn id="79" dur="26">
                                          <p:stCondLst>
                                            <p:cond delay="1312"/>
                                          </p:stCondLst>
                                        </p:cTn>
                                        <p:tgtEl>
                                          <p:spTgt spid="3">
                                            <p:txEl>
                                              <p:pRg st="8" end="8"/>
                                            </p:txEl>
                                          </p:spTgt>
                                        </p:tgtEl>
                                      </p:cBhvr>
                                      <p:to x="100000" y="80000"/>
                                    </p:animScale>
                                    <p:animScale>
                                      <p:cBhvr>
                                        <p:cTn id="80" dur="166" decel="50000">
                                          <p:stCondLst>
                                            <p:cond delay="1338"/>
                                          </p:stCondLst>
                                        </p:cTn>
                                        <p:tgtEl>
                                          <p:spTgt spid="3">
                                            <p:txEl>
                                              <p:pRg st="8" end="8"/>
                                            </p:txEl>
                                          </p:spTgt>
                                        </p:tgtEl>
                                      </p:cBhvr>
                                      <p:to x="100000" y="100000"/>
                                    </p:animScale>
                                    <p:animScale>
                                      <p:cBhvr>
                                        <p:cTn id="81" dur="26">
                                          <p:stCondLst>
                                            <p:cond delay="1642"/>
                                          </p:stCondLst>
                                        </p:cTn>
                                        <p:tgtEl>
                                          <p:spTgt spid="3">
                                            <p:txEl>
                                              <p:pRg st="8" end="8"/>
                                            </p:txEl>
                                          </p:spTgt>
                                        </p:tgtEl>
                                      </p:cBhvr>
                                      <p:to x="100000" y="90000"/>
                                    </p:animScale>
                                    <p:animScale>
                                      <p:cBhvr>
                                        <p:cTn id="82" dur="166" decel="50000">
                                          <p:stCondLst>
                                            <p:cond delay="1668"/>
                                          </p:stCondLst>
                                        </p:cTn>
                                        <p:tgtEl>
                                          <p:spTgt spid="3">
                                            <p:txEl>
                                              <p:pRg st="8" end="8"/>
                                            </p:txEl>
                                          </p:spTgt>
                                        </p:tgtEl>
                                      </p:cBhvr>
                                      <p:to x="100000" y="100000"/>
                                    </p:animScale>
                                    <p:animScale>
                                      <p:cBhvr>
                                        <p:cTn id="83" dur="26">
                                          <p:stCondLst>
                                            <p:cond delay="1808"/>
                                          </p:stCondLst>
                                        </p:cTn>
                                        <p:tgtEl>
                                          <p:spTgt spid="3">
                                            <p:txEl>
                                              <p:pRg st="8" end="8"/>
                                            </p:txEl>
                                          </p:spTgt>
                                        </p:tgtEl>
                                      </p:cBhvr>
                                      <p:to x="100000" y="95000"/>
                                    </p:animScale>
                                    <p:animScale>
                                      <p:cBhvr>
                                        <p:cTn id="84" dur="166" decel="50000">
                                          <p:stCondLst>
                                            <p:cond delay="1834"/>
                                          </p:stCondLst>
                                        </p:cTn>
                                        <p:tgtEl>
                                          <p:spTgt spid="3">
                                            <p:txEl>
                                              <p:pRg st="8" end="8"/>
                                            </p:txEl>
                                          </p:spTgt>
                                        </p:tgtEl>
                                      </p:cBhvr>
                                      <p:to x="100000" y="100000"/>
                                    </p:animScale>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3">
                                            <p:txEl>
                                              <p:pRg st="1" end="1"/>
                                            </p:txEl>
                                          </p:spTgt>
                                        </p:tgtEl>
                                        <p:attrNameLst>
                                          <p:attrName>style.visibility</p:attrName>
                                        </p:attrNameLst>
                                      </p:cBhvr>
                                      <p:to>
                                        <p:strVal val="visible"/>
                                      </p:to>
                                    </p:set>
                                    <p:anim calcmode="lin" valueType="num">
                                      <p:cBhvr additive="base">
                                        <p:cTn id="8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3">
                                            <p:txEl>
                                              <p:pRg st="3" end="3"/>
                                            </p:txEl>
                                          </p:spTgt>
                                        </p:tgtEl>
                                        <p:attrNameLst>
                                          <p:attrName>style.visibility</p:attrName>
                                        </p:attrNameLst>
                                      </p:cBhvr>
                                      <p:to>
                                        <p:strVal val="visible"/>
                                      </p:to>
                                    </p:set>
                                    <p:anim calcmode="lin" valueType="num">
                                      <p:cBhvr additive="base">
                                        <p:cTn id="9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3">
                                            <p:txEl>
                                              <p:pRg st="5" end="5"/>
                                            </p:txEl>
                                          </p:spTgt>
                                        </p:tgtEl>
                                        <p:attrNameLst>
                                          <p:attrName>style.visibility</p:attrName>
                                        </p:attrNameLst>
                                      </p:cBhvr>
                                      <p:to>
                                        <p:strVal val="visible"/>
                                      </p:to>
                                    </p:set>
                                    <p:anim calcmode="lin" valueType="num">
                                      <p:cBhvr additive="base">
                                        <p:cTn id="10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3">
                                            <p:txEl>
                                              <p:pRg st="7" end="7"/>
                                            </p:txEl>
                                          </p:spTgt>
                                        </p:tgtEl>
                                        <p:attrNameLst>
                                          <p:attrName>style.visibility</p:attrName>
                                        </p:attrNameLst>
                                      </p:cBhvr>
                                      <p:to>
                                        <p:strVal val="visible"/>
                                      </p:to>
                                    </p:set>
                                    <p:anim calcmode="lin" valueType="num">
                                      <p:cBhvr additive="base">
                                        <p:cTn id="10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nodeType="clickEffect">
                                  <p:stCondLst>
                                    <p:cond delay="0"/>
                                  </p:stCondLst>
                                  <p:childTnLst>
                                    <p:set>
                                      <p:cBhvr>
                                        <p:cTn id="112" dur="1" fill="hold">
                                          <p:stCondLst>
                                            <p:cond delay="0"/>
                                          </p:stCondLst>
                                        </p:cTn>
                                        <p:tgtEl>
                                          <p:spTgt spid="3">
                                            <p:txEl>
                                              <p:pRg st="9" end="9"/>
                                            </p:txEl>
                                          </p:spTgt>
                                        </p:tgtEl>
                                        <p:attrNameLst>
                                          <p:attrName>style.visibility</p:attrName>
                                        </p:attrNameLst>
                                      </p:cBhvr>
                                      <p:to>
                                        <p:strVal val="visible"/>
                                      </p:to>
                                    </p:set>
                                    <p:anim calcmode="lin" valueType="num">
                                      <p:cBhvr additive="base">
                                        <p:cTn id="11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115" presetID="2" presetClass="entr" presetSubtype="4" fill="hold" nodeType="withEffect">
                                  <p:stCondLst>
                                    <p:cond delay="0"/>
                                  </p:stCondLst>
                                  <p:childTnLst>
                                    <p:set>
                                      <p:cBhvr>
                                        <p:cTn id="116" dur="1" fill="hold">
                                          <p:stCondLst>
                                            <p:cond delay="0"/>
                                          </p:stCondLst>
                                        </p:cTn>
                                        <p:tgtEl>
                                          <p:spTgt spid="3">
                                            <p:txEl>
                                              <p:pRg st="10" end="10"/>
                                            </p:txEl>
                                          </p:spTgt>
                                        </p:tgtEl>
                                        <p:attrNameLst>
                                          <p:attrName>style.visibility</p:attrName>
                                        </p:attrNameLst>
                                      </p:cBhvr>
                                      <p:to>
                                        <p:strVal val="visible"/>
                                      </p:to>
                                    </p:set>
                                    <p:anim calcmode="lin" valueType="num">
                                      <p:cBhvr additive="base">
                                        <p:cTn id="11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1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transformation du FSE en MDL est souvent très simple : </a:t>
            </a:r>
            <a:endParaRPr lang="fr-FR" dirty="0"/>
          </a:p>
        </p:txBody>
      </p:sp>
      <p:sp>
        <p:nvSpPr>
          <p:cNvPr id="3" name="Espace réservé du contenu 2"/>
          <p:cNvSpPr>
            <a:spLocks noGrp="1"/>
          </p:cNvSpPr>
          <p:nvPr>
            <p:ph idx="1"/>
          </p:nvPr>
        </p:nvSpPr>
        <p:spPr/>
        <p:txBody>
          <a:bodyPr/>
          <a:lstStyle/>
          <a:p>
            <a:endParaRPr lang="fr-FR" b="1" dirty="0" smtClean="0"/>
          </a:p>
          <a:p>
            <a:r>
              <a:rPr lang="fr-FR" b="1" dirty="0" smtClean="0"/>
              <a:t>La </a:t>
            </a:r>
            <a:r>
              <a:rPr lang="fr-FR" b="1" dirty="0"/>
              <a:t>dissolution/création est plus complexe que la transformation. </a:t>
            </a:r>
            <a:endParaRPr lang="fr-FR" b="1" dirty="0" smtClean="0"/>
          </a:p>
          <a:p>
            <a:pPr marL="400050" lvl="1" indent="0">
              <a:buNone/>
            </a:pPr>
            <a:r>
              <a:rPr lang="fr-FR" sz="2000" dirty="0" smtClean="0"/>
              <a:t>La </a:t>
            </a:r>
            <a:r>
              <a:rPr lang="fr-FR" sz="2000" dirty="0"/>
              <a:t>dissolution/création se justifie lorsque le FSE existant a contracté des engagements conséquents : contrat de travail (par exemple pour gérer une cafétéria), contrat d’entretien de matériel (photocopieur, distributeur de boisson, petits équipements de restauration</a:t>
            </a:r>
            <a:r>
              <a:rPr lang="fr-FR" sz="2000" dirty="0" smtClean="0"/>
              <a:t>…)…</a:t>
            </a:r>
          </a:p>
          <a:p>
            <a:pPr marL="400050" lvl="1" indent="0">
              <a:buNone/>
            </a:pPr>
            <a:endParaRPr lang="fr-FR" dirty="0"/>
          </a:p>
          <a:p>
            <a:r>
              <a:rPr lang="fr-FR" b="1" dirty="0"/>
              <a:t>Dans les autres cas</a:t>
            </a:r>
            <a:r>
              <a:rPr lang="fr-FR" dirty="0"/>
              <a:t>, il est préférable d’opter pour une </a:t>
            </a:r>
            <a:r>
              <a:rPr lang="fr-FR" b="1" dirty="0"/>
              <a:t>transformation</a:t>
            </a:r>
            <a:r>
              <a:rPr lang="fr-FR" dirty="0"/>
              <a:t> du FSE en MDL car la procédure est plus simple ; par exemple, la MDL conserve le compte bancaire du FSE.</a:t>
            </a:r>
          </a:p>
          <a:p>
            <a:endParaRPr lang="fr-FR" dirty="0"/>
          </a:p>
        </p:txBody>
      </p:sp>
    </p:spTree>
    <p:extLst>
      <p:ext uri="{BB962C8B-B14F-4D97-AF65-F5344CB8AC3E}">
        <p14:creationId xmlns:p14="http://schemas.microsoft.com/office/powerpoint/2010/main" val="233830224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6865" y="2191266"/>
            <a:ext cx="9844216" cy="1938992"/>
          </a:xfrm>
          <a:prstGeom prst="rect">
            <a:avLst/>
          </a:prstGeom>
        </p:spPr>
        <p:txBody>
          <a:bodyPr wrap="square">
            <a:spAutoFit/>
          </a:bodyPr>
          <a:lstStyle/>
          <a:p>
            <a:pPr algn="ctr"/>
            <a:r>
              <a:rPr lang="fr-FR" sz="4000" b="1" dirty="0">
                <a:solidFill>
                  <a:schemeClr val="bg2">
                    <a:lumMod val="20000"/>
                    <a:lumOff val="80000"/>
                  </a:schemeClr>
                </a:solidFill>
                <a:latin typeface="Helvetica-Bold"/>
              </a:rPr>
              <a:t>Un procès verbal est rédigé et signé par </a:t>
            </a:r>
            <a:r>
              <a:rPr lang="fr-FR" sz="4000" b="1" dirty="0" smtClean="0">
                <a:solidFill>
                  <a:schemeClr val="bg2">
                    <a:lumMod val="20000"/>
                    <a:lumOff val="80000"/>
                  </a:schemeClr>
                </a:solidFill>
                <a:latin typeface="Helvetica-Bold"/>
              </a:rPr>
              <a:t>un adulte de l’établissement présent </a:t>
            </a:r>
            <a:r>
              <a:rPr lang="fr-FR" sz="4000" b="1" dirty="0">
                <a:solidFill>
                  <a:schemeClr val="bg2">
                    <a:lumMod val="20000"/>
                    <a:lumOff val="80000"/>
                  </a:schemeClr>
                </a:solidFill>
                <a:latin typeface="Helvetica-Bold"/>
              </a:rPr>
              <a:t>à</a:t>
            </a:r>
          </a:p>
          <a:p>
            <a:pPr algn="ctr"/>
            <a:r>
              <a:rPr lang="fr-FR" sz="4000" b="1" dirty="0">
                <a:solidFill>
                  <a:schemeClr val="bg2">
                    <a:lumMod val="20000"/>
                    <a:lumOff val="80000"/>
                  </a:schemeClr>
                </a:solidFill>
                <a:latin typeface="Helvetica-Bold"/>
              </a:rPr>
              <a:t>l’Assemblée générale.</a:t>
            </a:r>
            <a:endParaRPr lang="fr-FR" sz="4000" dirty="0">
              <a:solidFill>
                <a:schemeClr val="bg2">
                  <a:lumMod val="20000"/>
                  <a:lumOff val="80000"/>
                </a:schemeClr>
              </a:solidFill>
            </a:endParaRPr>
          </a:p>
        </p:txBody>
      </p:sp>
    </p:spTree>
    <p:extLst>
      <p:ext uri="{BB962C8B-B14F-4D97-AF65-F5344CB8AC3E}">
        <p14:creationId xmlns:p14="http://schemas.microsoft.com/office/powerpoint/2010/main" val="65369152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Dernières étapes :</a:t>
            </a:r>
            <a:br>
              <a:rPr lang="fr-FR" dirty="0" smtClean="0"/>
            </a:br>
            <a:r>
              <a:rPr lang="fr-FR" dirty="0" smtClean="0"/>
              <a:t/>
            </a:r>
            <a:br>
              <a:rPr lang="fr-FR" dirty="0" smtClean="0"/>
            </a:br>
            <a:endParaRPr lang="fr-FR" sz="2800" dirty="0"/>
          </a:p>
        </p:txBody>
      </p:sp>
      <p:sp>
        <p:nvSpPr>
          <p:cNvPr id="3" name="Espace réservé du contenu 2"/>
          <p:cNvSpPr>
            <a:spLocks noGrp="1"/>
          </p:cNvSpPr>
          <p:nvPr>
            <p:ph idx="1"/>
          </p:nvPr>
        </p:nvSpPr>
        <p:spPr/>
        <p:txBody>
          <a:bodyPr>
            <a:normAutofit/>
          </a:bodyPr>
          <a:lstStyle/>
          <a:p>
            <a:pPr marL="0" indent="0">
              <a:buNone/>
            </a:pPr>
            <a:r>
              <a:rPr lang="fr-FR" sz="2400" b="1" dirty="0"/>
              <a:t>Dans la foulée, </a:t>
            </a:r>
            <a:r>
              <a:rPr lang="fr-FR" sz="2400" dirty="0" smtClean="0"/>
              <a:t>après l’assemblée générale, </a:t>
            </a:r>
            <a:r>
              <a:rPr lang="fr-FR" sz="2400" b="1" dirty="0" smtClean="0"/>
              <a:t>les </a:t>
            </a:r>
            <a:r>
              <a:rPr lang="fr-FR" sz="2400" b="1" dirty="0"/>
              <a:t>membres du CA de la </a:t>
            </a:r>
            <a:r>
              <a:rPr lang="fr-FR" sz="2400" b="1" dirty="0" smtClean="0"/>
              <a:t>MDL se </a:t>
            </a:r>
            <a:r>
              <a:rPr lang="fr-FR" sz="2400" b="1" dirty="0" smtClean="0"/>
              <a:t>réunissent pour :</a:t>
            </a:r>
            <a:endParaRPr lang="fr-FR" sz="2400" b="1" dirty="0" smtClean="0"/>
          </a:p>
          <a:p>
            <a:pPr marL="0" indent="0">
              <a:buNone/>
            </a:pPr>
            <a:endParaRPr lang="fr-FR" b="1" dirty="0"/>
          </a:p>
          <a:p>
            <a:r>
              <a:rPr lang="fr-FR" dirty="0" smtClean="0"/>
              <a:t>Election </a:t>
            </a:r>
            <a:r>
              <a:rPr lang="fr-FR" dirty="0"/>
              <a:t>du bureau de la MDL </a:t>
            </a:r>
            <a:r>
              <a:rPr lang="fr-FR" dirty="0" smtClean="0"/>
              <a:t>(</a:t>
            </a:r>
            <a:r>
              <a:rPr lang="fr-FR" dirty="0"/>
              <a:t>Président, trésorier,…)</a:t>
            </a:r>
          </a:p>
          <a:p>
            <a:pPr marL="0" indent="0">
              <a:buNone/>
            </a:pPr>
            <a:r>
              <a:rPr lang="fr-FR" i="1" dirty="0" smtClean="0"/>
              <a:t>	L’âge de 16 </a:t>
            </a:r>
            <a:r>
              <a:rPr lang="fr-FR" i="1" dirty="0"/>
              <a:t>ans </a:t>
            </a:r>
            <a:r>
              <a:rPr lang="fr-FR" i="1" dirty="0" smtClean="0"/>
              <a:t>est requis pour occuper un poste au bureau</a:t>
            </a:r>
          </a:p>
          <a:p>
            <a:pPr marL="0" indent="0">
              <a:buNone/>
            </a:pPr>
            <a:endParaRPr lang="fr-FR" i="1" dirty="0"/>
          </a:p>
          <a:p>
            <a:r>
              <a:rPr lang="fr-FR" dirty="0"/>
              <a:t>	</a:t>
            </a:r>
            <a:r>
              <a:rPr lang="fr-FR" b="1" dirty="0"/>
              <a:t>Constituer le dossier demandé par la préfecture</a:t>
            </a:r>
          </a:p>
          <a:p>
            <a:pPr lvl="2"/>
            <a:r>
              <a:rPr lang="fr-FR" dirty="0"/>
              <a:t> </a:t>
            </a:r>
            <a:r>
              <a:rPr lang="fr-FR" dirty="0" smtClean="0"/>
              <a:t>Rassembler le </a:t>
            </a:r>
            <a:r>
              <a:rPr lang="fr-FR" dirty="0"/>
              <a:t>procès verbal de l’assemblée </a:t>
            </a:r>
            <a:r>
              <a:rPr lang="fr-FR" dirty="0" smtClean="0"/>
              <a:t>générale et les statuts.</a:t>
            </a:r>
            <a:endParaRPr lang="fr-FR" dirty="0"/>
          </a:p>
          <a:p>
            <a:pPr lvl="2"/>
            <a:r>
              <a:rPr lang="fr-FR" dirty="0"/>
              <a:t> </a:t>
            </a:r>
            <a:r>
              <a:rPr lang="fr-FR" dirty="0" smtClean="0"/>
              <a:t>Compléter </a:t>
            </a:r>
            <a:r>
              <a:rPr lang="fr-FR" dirty="0"/>
              <a:t>les formulaires </a:t>
            </a:r>
            <a:r>
              <a:rPr lang="fr-FR" dirty="0" smtClean="0"/>
              <a:t>administratifs sur le site de la préfecture. </a:t>
            </a:r>
          </a:p>
          <a:p>
            <a:pPr lvl="2"/>
            <a:r>
              <a:rPr lang="fr-FR" dirty="0" smtClean="0"/>
              <a:t>Etc… (règlement intérieur s’il existe…)</a:t>
            </a:r>
            <a:endParaRPr lang="fr-FR" dirty="0"/>
          </a:p>
        </p:txBody>
      </p:sp>
    </p:spTree>
    <p:extLst>
      <p:ext uri="{BB962C8B-B14F-4D97-AF65-F5344CB8AC3E}">
        <p14:creationId xmlns:p14="http://schemas.microsoft.com/office/powerpoint/2010/main" val="7811272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5" end="5"/>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6" end="6"/>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7" end="7"/>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p:cTn id="3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b="1" dirty="0">
                <a:latin typeface="Georgia" panose="02040502050405020303" pitchFamily="18" charset="0"/>
              </a:rPr>
              <a:t>Gardez toujours à l’esprit que :</a:t>
            </a:r>
            <a:br>
              <a:rPr lang="fr-FR" altLang="fr-FR" b="1" dirty="0">
                <a:latin typeface="Georgia" panose="02040502050405020303" pitchFamily="18" charset="0"/>
              </a:rPr>
            </a:br>
            <a:endParaRPr lang="fr-FR" dirty="0"/>
          </a:p>
        </p:txBody>
      </p:sp>
      <p:sp>
        <p:nvSpPr>
          <p:cNvPr id="3" name="Espace réservé du contenu 2"/>
          <p:cNvSpPr>
            <a:spLocks noGrp="1"/>
          </p:cNvSpPr>
          <p:nvPr>
            <p:ph idx="1"/>
          </p:nvPr>
        </p:nvSpPr>
        <p:spPr>
          <a:xfrm>
            <a:off x="1104293" y="1748118"/>
            <a:ext cx="8946541" cy="4195481"/>
          </a:xfrm>
        </p:spPr>
        <p:txBody>
          <a:bodyPr>
            <a:normAutofit fontScale="92500" lnSpcReduction="10000"/>
          </a:bodyPr>
          <a:lstStyle/>
          <a:p>
            <a:pPr marL="0" indent="0" algn="ctr">
              <a:buNone/>
            </a:pPr>
            <a:r>
              <a:rPr lang="fr-FR" altLang="fr-FR" sz="3200" dirty="0">
                <a:solidFill>
                  <a:schemeClr val="accent2">
                    <a:lumMod val="40000"/>
                    <a:lumOff val="60000"/>
                  </a:schemeClr>
                </a:solidFill>
                <a:latin typeface="Georgia" panose="02040502050405020303" pitchFamily="18" charset="0"/>
              </a:rPr>
              <a:t>La MDL est hébergée dans les locaux du </a:t>
            </a:r>
            <a:r>
              <a:rPr lang="fr-FR" altLang="fr-FR" sz="3200" dirty="0" smtClean="0">
                <a:solidFill>
                  <a:schemeClr val="accent2">
                    <a:lumMod val="40000"/>
                    <a:lumOff val="60000"/>
                  </a:schemeClr>
                </a:solidFill>
                <a:latin typeface="Georgia" panose="02040502050405020303" pitchFamily="18" charset="0"/>
              </a:rPr>
              <a:t>lycée,</a:t>
            </a:r>
          </a:p>
          <a:p>
            <a:pPr marL="0" indent="0" algn="ctr">
              <a:buNone/>
            </a:pPr>
            <a:endParaRPr lang="fr-FR" altLang="fr-FR" sz="3200" dirty="0" smtClean="0">
              <a:solidFill>
                <a:schemeClr val="accent2">
                  <a:lumMod val="40000"/>
                  <a:lumOff val="60000"/>
                </a:schemeClr>
              </a:solidFill>
              <a:latin typeface="Georgia" panose="02040502050405020303" pitchFamily="18" charset="0"/>
            </a:endParaRPr>
          </a:p>
          <a:p>
            <a:pPr marL="0" indent="0" algn="ctr">
              <a:buNone/>
            </a:pPr>
            <a:r>
              <a:rPr lang="fr-FR" altLang="fr-FR" sz="3200" dirty="0" smtClean="0">
                <a:solidFill>
                  <a:schemeClr val="accent2">
                    <a:lumMod val="40000"/>
                    <a:lumOff val="60000"/>
                  </a:schemeClr>
                </a:solidFill>
                <a:latin typeface="Georgia" panose="02040502050405020303" pitchFamily="18" charset="0"/>
              </a:rPr>
              <a:t>Et que : </a:t>
            </a:r>
          </a:p>
          <a:p>
            <a:pPr marL="0" indent="0" algn="ctr">
              <a:buNone/>
            </a:pPr>
            <a:endParaRPr lang="fr-FR" altLang="fr-FR" sz="3200" dirty="0" smtClean="0">
              <a:solidFill>
                <a:schemeClr val="accent2">
                  <a:lumMod val="40000"/>
                  <a:lumOff val="60000"/>
                </a:schemeClr>
              </a:solidFill>
              <a:latin typeface="Georgia" panose="02040502050405020303" pitchFamily="18" charset="0"/>
            </a:endParaRPr>
          </a:p>
          <a:p>
            <a:pPr marL="0" indent="0" algn="ctr">
              <a:buNone/>
            </a:pPr>
            <a:r>
              <a:rPr lang="fr-FR" altLang="fr-FR" sz="3600" b="1" dirty="0" smtClean="0">
                <a:solidFill>
                  <a:schemeClr val="accent2">
                    <a:lumMod val="40000"/>
                    <a:lumOff val="60000"/>
                  </a:schemeClr>
                </a:solidFill>
                <a:latin typeface="Georgia" panose="02040502050405020303" pitchFamily="18" charset="0"/>
              </a:rPr>
              <a:t>le </a:t>
            </a:r>
            <a:r>
              <a:rPr lang="fr-FR" altLang="fr-FR" sz="3600" b="1" dirty="0">
                <a:solidFill>
                  <a:schemeClr val="accent2">
                    <a:lumMod val="40000"/>
                    <a:lumOff val="60000"/>
                  </a:schemeClr>
                </a:solidFill>
                <a:latin typeface="Georgia" panose="02040502050405020303" pitchFamily="18" charset="0"/>
              </a:rPr>
              <a:t>ou la </a:t>
            </a:r>
            <a:r>
              <a:rPr lang="fr-FR" altLang="fr-FR" sz="3600" b="1" dirty="0" err="1">
                <a:solidFill>
                  <a:schemeClr val="accent2">
                    <a:lumMod val="40000"/>
                    <a:lumOff val="60000"/>
                  </a:schemeClr>
                </a:solidFill>
                <a:latin typeface="Georgia" panose="02040502050405020303" pitchFamily="18" charset="0"/>
              </a:rPr>
              <a:t>proviseur-e</a:t>
            </a:r>
            <a:r>
              <a:rPr lang="fr-FR" altLang="fr-FR" sz="3600" b="1" dirty="0">
                <a:solidFill>
                  <a:schemeClr val="accent2">
                    <a:lumMod val="40000"/>
                    <a:lumOff val="60000"/>
                  </a:schemeClr>
                </a:solidFill>
                <a:latin typeface="Georgia" panose="02040502050405020303" pitchFamily="18" charset="0"/>
              </a:rPr>
              <a:t> du lycée est </a:t>
            </a:r>
            <a:r>
              <a:rPr lang="fr-FR" altLang="fr-FR" sz="3600" b="1" dirty="0" smtClean="0">
                <a:solidFill>
                  <a:schemeClr val="accent2">
                    <a:lumMod val="40000"/>
                    <a:lumOff val="60000"/>
                  </a:schemeClr>
                </a:solidFill>
                <a:latin typeface="Georgia" panose="02040502050405020303" pitchFamily="18" charset="0"/>
              </a:rPr>
              <a:t>responsable de son établissement.</a:t>
            </a:r>
          </a:p>
          <a:p>
            <a:pPr marL="0" indent="0" algn="ctr">
              <a:buNone/>
            </a:pPr>
            <a:endParaRPr lang="fr-FR" altLang="fr-FR" sz="3600" b="1" dirty="0" smtClean="0">
              <a:solidFill>
                <a:schemeClr val="accent2">
                  <a:lumMod val="40000"/>
                  <a:lumOff val="60000"/>
                </a:schemeClr>
              </a:solidFill>
              <a:latin typeface="Georgia" panose="02040502050405020303" pitchFamily="18" charset="0"/>
            </a:endParaRPr>
          </a:p>
          <a:p>
            <a:pPr marL="0" indent="0" algn="ctr">
              <a:buNone/>
            </a:pPr>
            <a:r>
              <a:rPr lang="fr-FR" altLang="fr-FR" sz="1800" b="1" dirty="0" smtClean="0">
                <a:solidFill>
                  <a:schemeClr val="accent2">
                    <a:lumMod val="40000"/>
                    <a:lumOff val="60000"/>
                  </a:schemeClr>
                </a:solidFill>
                <a:latin typeface="Georgia" panose="02040502050405020303" pitchFamily="18" charset="0"/>
              </a:rPr>
              <a:t>Mais, seul le président est habilité à représenter l’association en justice</a:t>
            </a:r>
            <a:endParaRPr lang="fr-FR" altLang="fr-FR" sz="1800" b="1" dirty="0">
              <a:solidFill>
                <a:schemeClr val="accent2">
                  <a:lumMod val="40000"/>
                  <a:lumOff val="60000"/>
                </a:schemeClr>
              </a:solidFill>
              <a:latin typeface="Georgia" panose="02040502050405020303" pitchFamily="18" charset="0"/>
            </a:endParaRPr>
          </a:p>
        </p:txBody>
      </p:sp>
    </p:spTree>
    <p:extLst>
      <p:ext uri="{BB962C8B-B14F-4D97-AF65-F5344CB8AC3E}">
        <p14:creationId xmlns:p14="http://schemas.microsoft.com/office/powerpoint/2010/main" val="1662074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Pour finir : </a:t>
            </a:r>
            <a:endParaRPr lang="fr-FR" dirty="0"/>
          </a:p>
        </p:txBody>
      </p:sp>
      <p:sp>
        <p:nvSpPr>
          <p:cNvPr id="3" name="Espace réservé du contenu 2"/>
          <p:cNvSpPr>
            <a:spLocks noGrp="1"/>
          </p:cNvSpPr>
          <p:nvPr>
            <p:ph idx="1"/>
          </p:nvPr>
        </p:nvSpPr>
        <p:spPr/>
        <p:txBody>
          <a:bodyPr>
            <a:normAutofit/>
          </a:bodyPr>
          <a:lstStyle/>
          <a:p>
            <a:pPr>
              <a:lnSpc>
                <a:spcPct val="150000"/>
              </a:lnSpc>
              <a:buFont typeface="Wingdings" panose="05000000000000000000" pitchFamily="2" charset="2"/>
              <a:buChar char="q"/>
            </a:pPr>
            <a:r>
              <a:rPr lang="fr-FR" sz="2400" dirty="0"/>
              <a:t>Une fois les statuts </a:t>
            </a:r>
            <a:r>
              <a:rPr lang="fr-FR" sz="2400" dirty="0" smtClean="0"/>
              <a:t>votés, </a:t>
            </a:r>
            <a:r>
              <a:rPr lang="fr-FR" sz="2400" dirty="0"/>
              <a:t>une copie doit être déposée auprès du chef d'établissement. </a:t>
            </a:r>
            <a:endParaRPr lang="fr-FR" sz="2400" dirty="0" smtClean="0"/>
          </a:p>
          <a:p>
            <a:pPr>
              <a:lnSpc>
                <a:spcPct val="150000"/>
              </a:lnSpc>
              <a:buFont typeface="Wingdings" panose="05000000000000000000" pitchFamily="2" charset="2"/>
              <a:buChar char="q"/>
            </a:pPr>
            <a:r>
              <a:rPr lang="fr-FR" sz="2400" dirty="0" smtClean="0"/>
              <a:t>Le </a:t>
            </a:r>
            <a:r>
              <a:rPr lang="fr-FR" sz="2400" dirty="0"/>
              <a:t>conseil d'administration du lycée autorise le fonctionnement de la MDL dans l'établissement.</a:t>
            </a:r>
          </a:p>
        </p:txBody>
      </p:sp>
    </p:spTree>
    <p:extLst>
      <p:ext uri="{BB962C8B-B14F-4D97-AF65-F5344CB8AC3E}">
        <p14:creationId xmlns:p14="http://schemas.microsoft.com/office/powerpoint/2010/main" val="30681761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La MDL peut vivre !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endParaRPr lang="fr-FR" dirty="0" smtClean="0"/>
          </a:p>
          <a:p>
            <a:pPr marL="0" indent="0">
              <a:lnSpc>
                <a:spcPct val="150000"/>
              </a:lnSpc>
              <a:buNone/>
            </a:pPr>
            <a:r>
              <a:rPr lang="fr-FR" sz="2400" dirty="0" smtClean="0"/>
              <a:t>il </a:t>
            </a:r>
            <a:r>
              <a:rPr lang="fr-FR" sz="2400" dirty="0"/>
              <a:t>faut </a:t>
            </a:r>
            <a:r>
              <a:rPr lang="fr-FR" sz="2400" b="1" dirty="0"/>
              <a:t>déclarer l'association </a:t>
            </a:r>
            <a:r>
              <a:rPr lang="fr-FR" sz="2400" b="1" dirty="0" smtClean="0"/>
              <a:t>en déposant les statuts et les formulaires administratifs</a:t>
            </a:r>
            <a:r>
              <a:rPr lang="fr-FR" sz="2400" dirty="0" smtClean="0"/>
              <a:t> </a:t>
            </a:r>
            <a:r>
              <a:rPr lang="fr-FR" sz="2400" dirty="0"/>
              <a:t>auprès </a:t>
            </a:r>
            <a:r>
              <a:rPr lang="fr-FR" sz="2400" dirty="0" smtClean="0"/>
              <a:t>de </a:t>
            </a:r>
            <a:r>
              <a:rPr lang="fr-FR" sz="2400" dirty="0"/>
              <a:t>la </a:t>
            </a:r>
            <a:r>
              <a:rPr lang="fr-FR" sz="2400" dirty="0" smtClean="0"/>
              <a:t>préfecture. Cette démarche peut se faire en ligne.  </a:t>
            </a:r>
          </a:p>
          <a:p>
            <a:pPr marL="0" lvl="2" indent="0">
              <a:lnSpc>
                <a:spcPct val="150000"/>
              </a:lnSpc>
              <a:buNone/>
            </a:pPr>
            <a:r>
              <a:rPr lang="fr-FR" dirty="0">
                <a:hlinkClick r:id="rId2"/>
              </a:rPr>
              <a:t>http://www.interieur.gouv.fr/A-votre-service/Mes-demarches/Mes-formulaires/Associations</a:t>
            </a:r>
            <a:r>
              <a:rPr lang="fr-FR" dirty="0"/>
              <a:t> </a:t>
            </a:r>
            <a:endParaRPr lang="fr-FR" sz="2400" dirty="0" smtClean="0"/>
          </a:p>
          <a:p>
            <a:pPr marL="0" indent="0">
              <a:lnSpc>
                <a:spcPct val="150000"/>
              </a:lnSpc>
              <a:buNone/>
            </a:pPr>
            <a:r>
              <a:rPr lang="fr-FR" sz="2400" dirty="0" smtClean="0"/>
              <a:t>La </a:t>
            </a:r>
            <a:r>
              <a:rPr lang="fr-FR" sz="2400" dirty="0"/>
              <a:t>préfecture se charge ensuite d'assurer la publication d'un extrait de la déclaration de création de l'association au Journal </a:t>
            </a:r>
            <a:r>
              <a:rPr lang="fr-FR" sz="2400" dirty="0" smtClean="0"/>
              <a:t>officiel. </a:t>
            </a:r>
          </a:p>
          <a:p>
            <a:pPr marL="0" indent="0">
              <a:lnSpc>
                <a:spcPct val="150000"/>
              </a:lnSpc>
              <a:buNone/>
            </a:pPr>
            <a:r>
              <a:rPr lang="fr-FR" sz="2400" dirty="0" smtClean="0"/>
              <a:t>Cette </a:t>
            </a:r>
            <a:r>
              <a:rPr lang="fr-FR" sz="2400" dirty="0"/>
              <a:t>publication coûte 44€.</a:t>
            </a:r>
          </a:p>
        </p:txBody>
      </p:sp>
    </p:spTree>
    <p:extLst>
      <p:ext uri="{BB962C8B-B14F-4D97-AF65-F5344CB8AC3E}">
        <p14:creationId xmlns:p14="http://schemas.microsoft.com/office/powerpoint/2010/main" val="34610912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MERCI !</a:t>
            </a:r>
            <a:endParaRPr lang="fr-FR" dirty="0"/>
          </a:p>
        </p:txBody>
      </p:sp>
      <p:sp>
        <p:nvSpPr>
          <p:cNvPr id="3" name="Espace réservé du texte 2"/>
          <p:cNvSpPr>
            <a:spLocks noGrp="1"/>
          </p:cNvSpPr>
          <p:nvPr>
            <p:ph type="body" idx="1"/>
          </p:nvPr>
        </p:nvSpPr>
        <p:spPr/>
        <p:txBody>
          <a:bodyPr/>
          <a:lstStyle/>
          <a:p>
            <a:r>
              <a:rPr lang="fr-FR" dirty="0" smtClean="0"/>
              <a:t>Et place aux projets les plus ambitieux !</a:t>
            </a:r>
            <a:endParaRPr lang="fr-FR" dirty="0"/>
          </a:p>
        </p:txBody>
      </p:sp>
    </p:spTree>
    <p:extLst>
      <p:ext uri="{BB962C8B-B14F-4D97-AF65-F5344CB8AC3E}">
        <p14:creationId xmlns:p14="http://schemas.microsoft.com/office/powerpoint/2010/main" val="8141656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b="1" dirty="0">
                <a:latin typeface="Lucida Handwriting" panose="03010101010101010101" pitchFamily="66" charset="0"/>
              </a:rPr>
              <a:t>Maison des lycéens</a:t>
            </a:r>
          </a:p>
        </p:txBody>
      </p:sp>
      <p:sp>
        <p:nvSpPr>
          <p:cNvPr id="3" name="Espace réservé du contenu 2"/>
          <p:cNvSpPr>
            <a:spLocks noGrp="1"/>
          </p:cNvSpPr>
          <p:nvPr>
            <p:ph idx="1"/>
          </p:nvPr>
        </p:nvSpPr>
        <p:spPr>
          <a:xfrm>
            <a:off x="370703" y="2052918"/>
            <a:ext cx="10709189" cy="4195481"/>
          </a:xfrm>
        </p:spPr>
        <p:txBody>
          <a:bodyPr>
            <a:normAutofit/>
          </a:bodyPr>
          <a:lstStyle/>
          <a:p>
            <a:pPr marL="0" indent="0" algn="ctr">
              <a:buNone/>
            </a:pPr>
            <a:r>
              <a:rPr lang="fr-FR" sz="2800" dirty="0"/>
              <a:t>Extrait de la </a:t>
            </a:r>
            <a:r>
              <a:rPr lang="fr-FR" sz="2800" dirty="0" smtClean="0"/>
              <a:t>circulaire « </a:t>
            </a:r>
            <a:r>
              <a:rPr lang="fr-FR" sz="2800" i="1" dirty="0" smtClean="0"/>
              <a:t>Pour </a:t>
            </a:r>
            <a:r>
              <a:rPr lang="fr-FR" sz="2800" i="1" dirty="0"/>
              <a:t>un acte II de la vie </a:t>
            </a:r>
            <a:r>
              <a:rPr lang="fr-FR" sz="2800" i="1" dirty="0" smtClean="0"/>
              <a:t>lycéenne</a:t>
            </a:r>
            <a:r>
              <a:rPr lang="fr-FR" sz="2800" dirty="0" smtClean="0"/>
              <a:t> »</a:t>
            </a:r>
            <a:r>
              <a:rPr lang="fr-FR" sz="2800" dirty="0"/>
              <a:t> </a:t>
            </a:r>
            <a:r>
              <a:rPr lang="fr-FR" sz="2800" dirty="0" smtClean="0"/>
              <a:t>:</a:t>
            </a:r>
          </a:p>
          <a:p>
            <a:pPr marL="0" indent="0" algn="ctr">
              <a:buNone/>
            </a:pPr>
            <a:r>
              <a:rPr lang="fr-FR" sz="2800" dirty="0" smtClean="0"/>
              <a:t> </a:t>
            </a:r>
          </a:p>
          <a:p>
            <a:pPr marL="0" indent="0" algn="ctr">
              <a:buNone/>
            </a:pPr>
            <a:r>
              <a:rPr lang="fr-FR" sz="2800" i="1" dirty="0" smtClean="0"/>
              <a:t>«</a:t>
            </a:r>
            <a:r>
              <a:rPr lang="fr-FR" sz="2800" i="1" dirty="0"/>
              <a:t> </a:t>
            </a:r>
            <a:r>
              <a:rPr lang="fr-FR" sz="2800" b="1" i="1" dirty="0"/>
              <a:t>Tous les lycées doivent être dotés d’une Maison des lycéens</a:t>
            </a:r>
            <a:r>
              <a:rPr lang="fr-FR" sz="2800" i="1" dirty="0"/>
              <a:t> qui se substitue au foyer socioéducatif et hérite de l’ensemble de ses actifs </a:t>
            </a:r>
            <a:r>
              <a:rPr lang="fr-FR" sz="2800" i="1" dirty="0" smtClean="0"/>
              <a:t>(…). </a:t>
            </a:r>
            <a:r>
              <a:rPr lang="fr-FR" sz="2800" i="1" dirty="0"/>
              <a:t>Son conseil d’administration doit être </a:t>
            </a:r>
            <a:r>
              <a:rPr lang="fr-FR" sz="2800" b="1" i="1" dirty="0"/>
              <a:t>composé exclusivement de lycéens</a:t>
            </a:r>
            <a:r>
              <a:rPr lang="fr-FR" sz="2800" i="1" dirty="0"/>
              <a:t>, le support des adultes, toujours nécessaire ne doit en aucun cas prendre la forme d’une présence statutaire au sein de l’association</a:t>
            </a:r>
            <a:r>
              <a:rPr lang="fr-FR" sz="2800" i="1" dirty="0" smtClean="0"/>
              <a:t>. »</a:t>
            </a:r>
            <a:r>
              <a:rPr lang="fr-FR" sz="2800" i="1" dirty="0"/>
              <a:t>	</a:t>
            </a:r>
            <a:br>
              <a:rPr lang="fr-FR" sz="2800" i="1" dirty="0"/>
            </a:br>
            <a:endParaRPr lang="fr-FR" sz="2000" dirty="0"/>
          </a:p>
        </p:txBody>
      </p:sp>
    </p:spTree>
    <p:extLst>
      <p:ext uri="{BB962C8B-B14F-4D97-AF65-F5344CB8AC3E}">
        <p14:creationId xmlns:p14="http://schemas.microsoft.com/office/powerpoint/2010/main" val="17262844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1309689" y="447488"/>
            <a:ext cx="87153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sz="2400" dirty="0">
                <a:solidFill>
                  <a:schemeClr val="accent6">
                    <a:lumMod val="20000"/>
                    <a:lumOff val="80000"/>
                  </a:schemeClr>
                </a:solidFill>
                <a:latin typeface="Georgia" panose="02040502050405020303" pitchFamily="18" charset="0"/>
              </a:rPr>
              <a:t>Comme toute </a:t>
            </a:r>
            <a:r>
              <a:rPr lang="fr-FR" altLang="fr-FR" sz="2400" dirty="0" smtClean="0">
                <a:solidFill>
                  <a:schemeClr val="accent6">
                    <a:lumMod val="20000"/>
                    <a:lumOff val="80000"/>
                  </a:schemeClr>
                </a:solidFill>
                <a:latin typeface="Georgia" panose="02040502050405020303" pitchFamily="18" charset="0"/>
              </a:rPr>
              <a:t>association, la </a:t>
            </a:r>
            <a:r>
              <a:rPr lang="fr-FR" altLang="fr-FR" sz="2400" dirty="0">
                <a:solidFill>
                  <a:schemeClr val="accent6">
                    <a:lumMod val="20000"/>
                    <a:lumOff val="80000"/>
                  </a:schemeClr>
                </a:solidFill>
                <a:latin typeface="Georgia" panose="02040502050405020303" pitchFamily="18" charset="0"/>
              </a:rPr>
              <a:t>MDL a des buts. </a:t>
            </a:r>
          </a:p>
          <a:p>
            <a:pPr eaLnBrk="1" hangingPunct="1"/>
            <a:r>
              <a:rPr lang="fr-FR" altLang="fr-FR" sz="2400" dirty="0">
                <a:solidFill>
                  <a:schemeClr val="accent6">
                    <a:lumMod val="20000"/>
                    <a:lumOff val="80000"/>
                  </a:schemeClr>
                </a:solidFill>
                <a:latin typeface="Georgia" panose="02040502050405020303" pitchFamily="18" charset="0"/>
              </a:rPr>
              <a:t>Ceux-ci sont clairement affichés dans le texte fondateur</a:t>
            </a:r>
            <a:r>
              <a:rPr lang="fr-FR" altLang="fr-FR" sz="2400" dirty="0" smtClean="0">
                <a:solidFill>
                  <a:schemeClr val="accent6">
                    <a:lumMod val="20000"/>
                    <a:lumOff val="80000"/>
                  </a:schemeClr>
                </a:solidFill>
                <a:latin typeface="Georgia" panose="02040502050405020303" pitchFamily="18" charset="0"/>
              </a:rPr>
              <a:t>.</a:t>
            </a:r>
            <a:endParaRPr lang="fr-FR" altLang="fr-FR" sz="2400" dirty="0">
              <a:solidFill>
                <a:schemeClr val="accent6">
                  <a:lumMod val="20000"/>
                  <a:lumOff val="80000"/>
                </a:schemeClr>
              </a:solidFill>
              <a:latin typeface="Georgia" panose="02040502050405020303" pitchFamily="18" charset="0"/>
            </a:endParaRPr>
          </a:p>
        </p:txBody>
      </p:sp>
      <p:sp>
        <p:nvSpPr>
          <p:cNvPr id="6" name="ZoneTexte 5"/>
          <p:cNvSpPr txBox="1">
            <a:spLocks noChangeArrowheads="1"/>
          </p:cNvSpPr>
          <p:nvPr/>
        </p:nvSpPr>
        <p:spPr bwMode="auto">
          <a:xfrm>
            <a:off x="1881188" y="5214939"/>
            <a:ext cx="8572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dirty="0">
                <a:latin typeface="Georgia" panose="02040502050405020303" pitchFamily="18" charset="0"/>
              </a:rPr>
              <a:t> Prendre des responsabilités au sein de l'établissement dans les domaines </a:t>
            </a:r>
            <a:r>
              <a:rPr lang="fr-FR" altLang="fr-FR" dirty="0" smtClean="0">
                <a:latin typeface="Georgia" panose="02040502050405020303" pitchFamily="18" charset="0"/>
              </a:rPr>
              <a:t>culturel, artistique, </a:t>
            </a:r>
            <a:r>
              <a:rPr lang="fr-FR" altLang="fr-FR" dirty="0">
                <a:latin typeface="Georgia" panose="02040502050405020303" pitchFamily="18" charset="0"/>
              </a:rPr>
              <a:t>sportif et humanitaire </a:t>
            </a:r>
          </a:p>
          <a:p>
            <a:pPr eaLnBrk="1" hangingPunct="1"/>
            <a:endParaRPr lang="fr-FR" altLang="fr-FR" dirty="0">
              <a:latin typeface="Georgia" panose="02040502050405020303" pitchFamily="18" charset="0"/>
            </a:endParaRPr>
          </a:p>
        </p:txBody>
      </p:sp>
      <p:sp>
        <p:nvSpPr>
          <p:cNvPr id="8" name="ZoneTexte 7"/>
          <p:cNvSpPr txBox="1">
            <a:spLocks noChangeArrowheads="1"/>
          </p:cNvSpPr>
          <p:nvPr/>
        </p:nvSpPr>
        <p:spPr bwMode="auto">
          <a:xfrm>
            <a:off x="1881189" y="3760788"/>
            <a:ext cx="81438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dirty="0">
                <a:latin typeface="Georgia" panose="02040502050405020303" pitchFamily="18" charset="0"/>
              </a:rPr>
              <a:t> Prendre des responsabilités importantes</a:t>
            </a:r>
          </a:p>
          <a:p>
            <a:pPr eaLnBrk="1" hangingPunct="1"/>
            <a:endParaRPr lang="fr-FR" altLang="fr-FR" dirty="0">
              <a:latin typeface="Georgia" panose="02040502050405020303" pitchFamily="18" charset="0"/>
            </a:endParaRPr>
          </a:p>
        </p:txBody>
      </p:sp>
      <p:sp>
        <p:nvSpPr>
          <p:cNvPr id="9" name="ZoneTexte 8"/>
          <p:cNvSpPr txBox="1">
            <a:spLocks noChangeArrowheads="1"/>
          </p:cNvSpPr>
          <p:nvPr/>
        </p:nvSpPr>
        <p:spPr bwMode="auto">
          <a:xfrm>
            <a:off x="1881189" y="3033713"/>
            <a:ext cx="7858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dirty="0">
                <a:latin typeface="Georgia" panose="02040502050405020303" pitchFamily="18" charset="0"/>
              </a:rPr>
              <a:t> Faire l'apprentissage de </a:t>
            </a:r>
            <a:r>
              <a:rPr lang="fr-FR" altLang="fr-FR" dirty="0" smtClean="0">
                <a:latin typeface="Georgia" panose="02040502050405020303" pitchFamily="18" charset="0"/>
              </a:rPr>
              <a:t>l’autonomie </a:t>
            </a:r>
            <a:endParaRPr lang="fr-FR" altLang="fr-FR" dirty="0">
              <a:latin typeface="Georgia" panose="02040502050405020303" pitchFamily="18" charset="0"/>
            </a:endParaRPr>
          </a:p>
          <a:p>
            <a:pPr eaLnBrk="1" hangingPunct="1"/>
            <a:endParaRPr lang="fr-FR" altLang="fr-FR" dirty="0">
              <a:latin typeface="Georgia" panose="02040502050405020303" pitchFamily="18" charset="0"/>
            </a:endParaRPr>
          </a:p>
        </p:txBody>
      </p:sp>
      <p:sp>
        <p:nvSpPr>
          <p:cNvPr id="10" name="ZoneTexte 9"/>
          <p:cNvSpPr txBox="1">
            <a:spLocks noChangeArrowheads="1"/>
          </p:cNvSpPr>
          <p:nvPr/>
        </p:nvSpPr>
        <p:spPr bwMode="auto">
          <a:xfrm>
            <a:off x="1881188" y="2428876"/>
            <a:ext cx="73580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dirty="0">
                <a:latin typeface="Georgia" panose="02040502050405020303" pitchFamily="18" charset="0"/>
              </a:rPr>
              <a:t> Donner aux élèves l'occasion de s'engager dans des projets</a:t>
            </a:r>
          </a:p>
          <a:p>
            <a:pPr eaLnBrk="1" hangingPunct="1"/>
            <a:endParaRPr lang="fr-FR" altLang="fr-FR" dirty="0">
              <a:latin typeface="Georgia" panose="02040502050405020303" pitchFamily="18" charset="0"/>
            </a:endParaRPr>
          </a:p>
        </p:txBody>
      </p:sp>
      <p:sp>
        <p:nvSpPr>
          <p:cNvPr id="11" name="ZoneTexte 10"/>
          <p:cNvSpPr txBox="1">
            <a:spLocks noChangeArrowheads="1"/>
          </p:cNvSpPr>
          <p:nvPr/>
        </p:nvSpPr>
        <p:spPr bwMode="auto">
          <a:xfrm>
            <a:off x="1881189" y="1860362"/>
            <a:ext cx="7715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dirty="0" smtClean="0">
                <a:latin typeface="Georgia" panose="02040502050405020303" pitchFamily="18" charset="0"/>
              </a:rPr>
              <a:t>Aider </a:t>
            </a:r>
            <a:r>
              <a:rPr lang="fr-FR" altLang="fr-FR" dirty="0">
                <a:latin typeface="Georgia" panose="02040502050405020303" pitchFamily="18" charset="0"/>
              </a:rPr>
              <a:t>au développement de la vie culturelle au lycée</a:t>
            </a:r>
          </a:p>
        </p:txBody>
      </p:sp>
      <p:sp>
        <p:nvSpPr>
          <p:cNvPr id="12" name="ZoneTexte 11"/>
          <p:cNvSpPr txBox="1">
            <a:spLocks noChangeArrowheads="1"/>
          </p:cNvSpPr>
          <p:nvPr/>
        </p:nvSpPr>
        <p:spPr bwMode="auto">
          <a:xfrm>
            <a:off x="1881189" y="4487863"/>
            <a:ext cx="83581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dirty="0">
                <a:latin typeface="Georgia" panose="02040502050405020303" pitchFamily="18" charset="0"/>
              </a:rPr>
              <a:t> S'engager dans des actions citoyennes </a:t>
            </a:r>
          </a:p>
          <a:p>
            <a:pPr eaLnBrk="1" hangingPunct="1"/>
            <a:endParaRPr lang="fr-FR" altLang="fr-FR" dirty="0">
              <a:latin typeface="Georgia" panose="02040502050405020303" pitchFamily="18" charset="0"/>
            </a:endParaRPr>
          </a:p>
        </p:txBody>
      </p:sp>
    </p:spTree>
    <p:custDataLst>
      <p:tags r:id="rId1"/>
    </p:custDataLst>
    <p:extLst>
      <p:ext uri="{BB962C8B-B14F-4D97-AF65-F5344CB8AC3E}">
        <p14:creationId xmlns:p14="http://schemas.microsoft.com/office/powerpoint/2010/main" val="2986573663"/>
      </p:ext>
    </p:extLst>
  </p:cSld>
  <p:clrMapOvr>
    <a:masterClrMapping/>
  </p:clrMapOvr>
  <p:transition spd="slow" advTm="24548">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xEl>
                                              <p:pRg st="0" end="0"/>
                                            </p:txEl>
                                          </p:spTgt>
                                        </p:tgtEl>
                                        <p:attrNameLst>
                                          <p:attrName>style.visibility</p:attrName>
                                        </p:attrNameLst>
                                      </p:cBhvr>
                                      <p:to>
                                        <p:strVal val="visible"/>
                                      </p:to>
                                    </p:set>
                                    <p:anim calcmode="lin" valueType="num">
                                      <p:cBhvr additive="base">
                                        <p:cTn id="31"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Du FSE à la MDL</a:t>
            </a:r>
            <a:endParaRPr lang="fr-FR" dirty="0"/>
          </a:p>
        </p:txBody>
      </p:sp>
    </p:spTree>
    <p:extLst>
      <p:ext uri="{BB962C8B-B14F-4D97-AF65-F5344CB8AC3E}">
        <p14:creationId xmlns:p14="http://schemas.microsoft.com/office/powerpoint/2010/main" val="1458707003"/>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Démarches préalables</a:t>
            </a:r>
            <a:endParaRPr lang="fr-FR" dirty="0"/>
          </a:p>
        </p:txBody>
      </p:sp>
      <p:sp>
        <p:nvSpPr>
          <p:cNvPr id="3" name="Espace réservé du contenu 2"/>
          <p:cNvSpPr>
            <a:spLocks noGrp="1"/>
          </p:cNvSpPr>
          <p:nvPr>
            <p:ph idx="1"/>
          </p:nvPr>
        </p:nvSpPr>
        <p:spPr/>
        <p:txBody>
          <a:bodyPr>
            <a:normAutofit fontScale="92500" lnSpcReduction="10000"/>
          </a:bodyPr>
          <a:lstStyle/>
          <a:p>
            <a:endParaRPr lang="fr-FR" dirty="0" smtClean="0"/>
          </a:p>
          <a:p>
            <a:r>
              <a:rPr lang="fr-FR" dirty="0" smtClean="0"/>
              <a:t>À effectuer avec L’adulte référent (Référent Vie Lycéenne par exemple)</a:t>
            </a:r>
          </a:p>
          <a:p>
            <a:endParaRPr lang="fr-FR" dirty="0"/>
          </a:p>
          <a:p>
            <a:pPr marL="800100" lvl="1" indent="-342900">
              <a:buFont typeface="+mj-lt"/>
              <a:buAutoNum type="arabicPeriod"/>
            </a:pPr>
            <a:r>
              <a:rPr lang="fr-FR" dirty="0" smtClean="0"/>
              <a:t>Prendre connaissance des formulaires administratifs sur le site de </a:t>
            </a:r>
            <a:r>
              <a:rPr lang="fr-FR" dirty="0"/>
              <a:t>la préfecture. </a:t>
            </a:r>
            <a:r>
              <a:rPr lang="fr-FR" dirty="0" smtClean="0"/>
              <a:t>(disponible en format papier ou numérique)</a:t>
            </a:r>
          </a:p>
          <a:p>
            <a:pPr marL="857250" lvl="2" indent="0">
              <a:buNone/>
            </a:pPr>
            <a:r>
              <a:rPr lang="fr-FR" dirty="0" smtClean="0">
                <a:hlinkClick r:id="rId2"/>
              </a:rPr>
              <a:t>http</a:t>
            </a:r>
            <a:r>
              <a:rPr lang="fr-FR" dirty="0">
                <a:hlinkClick r:id="rId2"/>
              </a:rPr>
              <a:t>://</a:t>
            </a:r>
            <a:r>
              <a:rPr lang="fr-FR" dirty="0" smtClean="0">
                <a:hlinkClick r:id="rId2"/>
              </a:rPr>
              <a:t>www.interieur.gouv.fr/A-votre-service/Mes-demarches/Mes-formulaires/Associations</a:t>
            </a:r>
            <a:r>
              <a:rPr lang="fr-FR" dirty="0" smtClean="0"/>
              <a:t> </a:t>
            </a:r>
          </a:p>
          <a:p>
            <a:pPr marL="800100" lvl="1" indent="-342900">
              <a:buFont typeface="+mj-lt"/>
              <a:buAutoNum type="arabicPeriod"/>
            </a:pPr>
            <a:r>
              <a:rPr lang="fr-FR" dirty="0" smtClean="0"/>
              <a:t>Choisir un modèle de statut </a:t>
            </a:r>
          </a:p>
          <a:p>
            <a:pPr marL="857250" lvl="2" indent="0">
              <a:buNone/>
            </a:pPr>
            <a:r>
              <a:rPr lang="fr-FR" dirty="0">
                <a:hlinkClick r:id="rId3"/>
              </a:rPr>
              <a:t>http://cache.media.eduscol.education.fr/file/actus_2012/32/6/MDL_-_</a:t>
            </a:r>
            <a:r>
              <a:rPr lang="fr-FR" dirty="0" smtClean="0">
                <a:hlinkClick r:id="rId3"/>
              </a:rPr>
              <a:t>statuts_types_211326.pdf</a:t>
            </a:r>
            <a:r>
              <a:rPr lang="fr-FR" dirty="0" smtClean="0"/>
              <a:t> </a:t>
            </a:r>
          </a:p>
          <a:p>
            <a:pPr marL="0" indent="0">
              <a:buNone/>
            </a:pPr>
            <a:endParaRPr lang="fr-FR" dirty="0" smtClean="0"/>
          </a:p>
          <a:p>
            <a:r>
              <a:rPr lang="fr-FR" dirty="0" smtClean="0"/>
              <a:t>En rendre compte au chef d’établissement</a:t>
            </a:r>
          </a:p>
          <a:p>
            <a:endParaRPr lang="fr-FR" dirty="0"/>
          </a:p>
        </p:txBody>
      </p:sp>
    </p:spTree>
    <p:extLst>
      <p:ext uri="{BB962C8B-B14F-4D97-AF65-F5344CB8AC3E}">
        <p14:creationId xmlns:p14="http://schemas.microsoft.com/office/powerpoint/2010/main" val="334838175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b="1" dirty="0" smtClean="0">
                <a:latin typeface="Georgia" panose="02040502050405020303" pitchFamily="18" charset="0"/>
              </a:rPr>
              <a:t>Les </a:t>
            </a:r>
            <a:r>
              <a:rPr lang="fr-FR" altLang="fr-FR" b="1" dirty="0">
                <a:latin typeface="Georgia" panose="02040502050405020303" pitchFamily="18" charset="0"/>
              </a:rPr>
              <a:t>statuts fixent  </a:t>
            </a:r>
            <a:r>
              <a:rPr lang="fr-FR" altLang="fr-FR" b="1" dirty="0" smtClean="0">
                <a:latin typeface="Georgia" panose="02040502050405020303" pitchFamily="18" charset="0"/>
              </a:rPr>
              <a:t>l’organisation</a:t>
            </a:r>
            <a:endParaRPr lang="fr-FR" dirty="0"/>
          </a:p>
        </p:txBody>
      </p:sp>
      <p:sp>
        <p:nvSpPr>
          <p:cNvPr id="3" name="Espace réservé du contenu 2"/>
          <p:cNvSpPr>
            <a:spLocks noGrp="1"/>
          </p:cNvSpPr>
          <p:nvPr>
            <p:ph idx="1"/>
          </p:nvPr>
        </p:nvSpPr>
        <p:spPr>
          <a:xfrm>
            <a:off x="646112" y="1334530"/>
            <a:ext cx="10689154" cy="5354594"/>
          </a:xfrm>
        </p:spPr>
        <p:txBody>
          <a:bodyPr>
            <a:normAutofit fontScale="92500" lnSpcReduction="20000"/>
          </a:bodyPr>
          <a:lstStyle/>
          <a:p>
            <a:r>
              <a:rPr lang="fr-FR" altLang="fr-FR" b="1" dirty="0" smtClean="0">
                <a:latin typeface="Georgia" panose="02040502050405020303" pitchFamily="18" charset="0"/>
              </a:rPr>
              <a:t>Nom, objet, adresse ou siège social</a:t>
            </a:r>
          </a:p>
          <a:p>
            <a:r>
              <a:rPr lang="fr-FR" altLang="fr-FR" b="1" dirty="0" smtClean="0">
                <a:latin typeface="Georgia" panose="02040502050405020303" pitchFamily="18" charset="0"/>
              </a:rPr>
              <a:t>Modalités d’organisation</a:t>
            </a:r>
            <a:endParaRPr lang="fr-FR" altLang="fr-FR" dirty="0">
              <a:latin typeface="Georgia" panose="02040502050405020303" pitchFamily="18" charset="0"/>
            </a:endParaRPr>
          </a:p>
          <a:p>
            <a:r>
              <a:rPr lang="fr-FR" altLang="fr-FR" b="1" dirty="0">
                <a:latin typeface="Georgia" panose="02040502050405020303" pitchFamily="18" charset="0"/>
              </a:rPr>
              <a:t>Composition  de </a:t>
            </a:r>
            <a:r>
              <a:rPr lang="fr-FR" altLang="fr-FR" b="1" dirty="0" smtClean="0">
                <a:latin typeface="Georgia" panose="02040502050405020303" pitchFamily="18" charset="0"/>
              </a:rPr>
              <a:t>l’association</a:t>
            </a:r>
          </a:p>
          <a:p>
            <a:pPr marL="0" indent="0">
              <a:buNone/>
            </a:pPr>
            <a:r>
              <a:rPr lang="fr-FR" altLang="fr-FR" b="1" dirty="0">
                <a:latin typeface="Georgia" panose="02040502050405020303" pitchFamily="18" charset="0"/>
              </a:rPr>
              <a:t>	</a:t>
            </a:r>
            <a:r>
              <a:rPr lang="fr-FR" altLang="fr-FR" dirty="0" smtClean="0">
                <a:latin typeface="Georgia" panose="02040502050405020303" pitchFamily="18" charset="0"/>
              </a:rPr>
              <a:t>L'association </a:t>
            </a:r>
            <a:r>
              <a:rPr lang="fr-FR" altLang="fr-FR" dirty="0">
                <a:latin typeface="Georgia" panose="02040502050405020303" pitchFamily="18" charset="0"/>
              </a:rPr>
              <a:t>se compose de membres actifs, élèves de l'établissement à jour de leur cotisation. </a:t>
            </a:r>
          </a:p>
          <a:p>
            <a:r>
              <a:rPr lang="fr-FR" altLang="fr-FR" b="1" dirty="0">
                <a:latin typeface="Georgia" panose="02040502050405020303" pitchFamily="18" charset="0"/>
              </a:rPr>
              <a:t>Démission-radiation</a:t>
            </a:r>
            <a:r>
              <a:rPr lang="fr-FR" altLang="fr-FR" dirty="0">
                <a:latin typeface="Georgia" panose="02040502050405020303" pitchFamily="18" charset="0"/>
              </a:rPr>
              <a:t> des membres </a:t>
            </a:r>
            <a:r>
              <a:rPr lang="fr-FR" altLang="fr-FR" dirty="0" smtClean="0">
                <a:latin typeface="Georgia" panose="02040502050405020303" pitchFamily="18" charset="0"/>
              </a:rPr>
              <a:t>adhérents</a:t>
            </a:r>
            <a:endParaRPr lang="fr-FR" altLang="fr-FR" dirty="0">
              <a:latin typeface="Georgia" panose="02040502050405020303" pitchFamily="18" charset="0"/>
            </a:endParaRPr>
          </a:p>
          <a:p>
            <a:r>
              <a:rPr lang="fr-FR" altLang="fr-FR" b="1" dirty="0" smtClean="0">
                <a:latin typeface="Georgia" panose="02040502050405020303" pitchFamily="18" charset="0"/>
              </a:rPr>
              <a:t>Assemblée Générale</a:t>
            </a:r>
            <a:r>
              <a:rPr lang="fr-FR" altLang="fr-FR" dirty="0" smtClean="0">
                <a:latin typeface="Georgia" panose="02040502050405020303" pitchFamily="18" charset="0"/>
              </a:rPr>
              <a:t> </a:t>
            </a:r>
          </a:p>
          <a:p>
            <a:r>
              <a:rPr lang="fr-FR" altLang="fr-FR" b="1" dirty="0" smtClean="0">
                <a:latin typeface="Georgia" panose="02040502050405020303" pitchFamily="18" charset="0"/>
              </a:rPr>
              <a:t>Conseil </a:t>
            </a:r>
            <a:r>
              <a:rPr lang="fr-FR" altLang="fr-FR" b="1" dirty="0">
                <a:latin typeface="Georgia" panose="02040502050405020303" pitchFamily="18" charset="0"/>
              </a:rPr>
              <a:t>d'Administration</a:t>
            </a:r>
            <a:r>
              <a:rPr lang="fr-FR" altLang="fr-FR" dirty="0">
                <a:latin typeface="Georgia" panose="02040502050405020303" pitchFamily="18" charset="0"/>
              </a:rPr>
              <a:t> </a:t>
            </a:r>
          </a:p>
          <a:p>
            <a:r>
              <a:rPr lang="fr-FR" altLang="fr-FR" b="1" dirty="0">
                <a:latin typeface="Georgia" panose="02040502050405020303" pitchFamily="18" charset="0"/>
              </a:rPr>
              <a:t>Bureau</a:t>
            </a:r>
            <a:r>
              <a:rPr lang="fr-FR" altLang="fr-FR" dirty="0">
                <a:latin typeface="Georgia" panose="02040502050405020303" pitchFamily="18" charset="0"/>
              </a:rPr>
              <a:t> </a:t>
            </a:r>
            <a:endParaRPr lang="fr-FR" altLang="fr-FR" dirty="0" smtClean="0">
              <a:latin typeface="Georgia" panose="02040502050405020303" pitchFamily="18" charset="0"/>
            </a:endParaRPr>
          </a:p>
          <a:p>
            <a:r>
              <a:rPr lang="fr-FR" altLang="fr-FR" b="1" dirty="0" smtClean="0">
                <a:latin typeface="Georgia" panose="02040502050405020303" pitchFamily="18" charset="0"/>
              </a:rPr>
              <a:t>Ressources</a:t>
            </a:r>
          </a:p>
          <a:p>
            <a:r>
              <a:rPr lang="fr-FR" altLang="fr-FR" b="1" dirty="0" smtClean="0">
                <a:latin typeface="Georgia" panose="02040502050405020303" pitchFamily="18" charset="0"/>
              </a:rPr>
              <a:t>Et, si nécessaire : </a:t>
            </a:r>
            <a:endParaRPr lang="fr-FR" altLang="fr-FR" dirty="0">
              <a:latin typeface="Georgia" panose="02040502050405020303" pitchFamily="18" charset="0"/>
            </a:endParaRPr>
          </a:p>
          <a:p>
            <a:pPr lvl="1">
              <a:buFont typeface="Arial" panose="020B0604020202020204" pitchFamily="34" charset="0"/>
              <a:buChar char="•"/>
            </a:pPr>
            <a:r>
              <a:rPr lang="fr-FR" altLang="fr-FR" b="1" dirty="0" smtClean="0">
                <a:latin typeface="Georgia" panose="02040502050405020303" pitchFamily="18" charset="0"/>
              </a:rPr>
              <a:t>Relations avec l‘Établissement</a:t>
            </a:r>
            <a:endParaRPr lang="fr-FR" altLang="fr-FR" dirty="0" smtClean="0">
              <a:latin typeface="Georgia" panose="02040502050405020303" pitchFamily="18" charset="0"/>
            </a:endParaRPr>
          </a:p>
          <a:p>
            <a:pPr lvl="1">
              <a:buFont typeface="Arial" panose="020B0604020202020204" pitchFamily="34" charset="0"/>
              <a:buChar char="•"/>
            </a:pPr>
            <a:r>
              <a:rPr lang="fr-FR" altLang="fr-FR" b="1" dirty="0" smtClean="0">
                <a:latin typeface="Georgia" panose="02040502050405020303" pitchFamily="18" charset="0"/>
              </a:rPr>
              <a:t>Rétributions  éventuelles de personnel</a:t>
            </a:r>
            <a:endParaRPr lang="fr-FR" altLang="fr-FR" dirty="0" smtClean="0">
              <a:latin typeface="Georgia" panose="02040502050405020303" pitchFamily="18" charset="0"/>
            </a:endParaRPr>
          </a:p>
          <a:p>
            <a:pPr lvl="1">
              <a:buFont typeface="Arial" panose="020B0604020202020204" pitchFamily="34" charset="0"/>
              <a:buChar char="•"/>
            </a:pPr>
            <a:r>
              <a:rPr lang="fr-FR" altLang="fr-FR" b="1" dirty="0" smtClean="0">
                <a:latin typeface="Georgia" panose="02040502050405020303" pitchFamily="18" charset="0"/>
              </a:rPr>
              <a:t>Ordonnancement </a:t>
            </a:r>
            <a:r>
              <a:rPr lang="fr-FR" altLang="fr-FR" b="1" dirty="0">
                <a:latin typeface="Georgia" panose="02040502050405020303" pitchFamily="18" charset="0"/>
              </a:rPr>
              <a:t>des dépenses</a:t>
            </a:r>
          </a:p>
          <a:p>
            <a:pPr lvl="1">
              <a:buFont typeface="Arial" panose="020B0604020202020204" pitchFamily="34" charset="0"/>
              <a:buChar char="•"/>
            </a:pPr>
            <a:r>
              <a:rPr lang="fr-FR" altLang="fr-FR" b="1" dirty="0" smtClean="0">
                <a:latin typeface="Georgia" panose="02040502050405020303" pitchFamily="18" charset="0"/>
              </a:rPr>
              <a:t>Règlement </a:t>
            </a:r>
            <a:r>
              <a:rPr lang="fr-FR" altLang="fr-FR" b="1" dirty="0">
                <a:latin typeface="Georgia" panose="02040502050405020303" pitchFamily="18" charset="0"/>
              </a:rPr>
              <a:t>intérieur </a:t>
            </a:r>
            <a:endParaRPr lang="fr-FR" altLang="fr-FR" dirty="0">
              <a:latin typeface="Georgia" panose="02040502050405020303" pitchFamily="18" charset="0"/>
            </a:endParaRPr>
          </a:p>
          <a:p>
            <a:pPr lvl="1">
              <a:buFont typeface="Arial" panose="020B0604020202020204" pitchFamily="34" charset="0"/>
              <a:buChar char="•"/>
            </a:pPr>
            <a:r>
              <a:rPr lang="fr-FR" altLang="fr-FR" b="1" dirty="0" smtClean="0">
                <a:latin typeface="Georgia" panose="02040502050405020303" pitchFamily="18" charset="0"/>
              </a:rPr>
              <a:t>Modification </a:t>
            </a:r>
            <a:r>
              <a:rPr lang="fr-FR" altLang="fr-FR" b="1" dirty="0">
                <a:latin typeface="Georgia" panose="02040502050405020303" pitchFamily="18" charset="0"/>
              </a:rPr>
              <a:t>des statuts et dissolution </a:t>
            </a:r>
            <a:endParaRPr lang="fr-FR" altLang="fr-FR" dirty="0">
              <a:latin typeface="Georgia" panose="02040502050405020303" pitchFamily="18" charset="0"/>
            </a:endParaRPr>
          </a:p>
          <a:p>
            <a:endParaRPr lang="fr-FR" dirty="0"/>
          </a:p>
        </p:txBody>
      </p:sp>
    </p:spTree>
    <p:extLst>
      <p:ext uri="{BB962C8B-B14F-4D97-AF65-F5344CB8AC3E}">
        <p14:creationId xmlns:p14="http://schemas.microsoft.com/office/powerpoint/2010/main" val="96198571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additive="base">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anim calcmode="lin" valueType="num">
                                      <p:cBhvr additive="base">
                                        <p:cTn id="7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3">
                                            <p:txEl>
                                              <p:pRg st="13" end="13"/>
                                            </p:txEl>
                                          </p:spTgt>
                                        </p:tgtEl>
                                        <p:attrNameLst>
                                          <p:attrName>style.visibility</p:attrName>
                                        </p:attrNameLst>
                                      </p:cBhvr>
                                      <p:to>
                                        <p:strVal val="visible"/>
                                      </p:to>
                                    </p:set>
                                    <p:anim calcmode="lin" valueType="num">
                                      <p:cBhvr additive="base">
                                        <p:cTn id="7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3">
                                            <p:txEl>
                                              <p:pRg st="14" end="14"/>
                                            </p:txEl>
                                          </p:spTgt>
                                        </p:tgtEl>
                                        <p:attrNameLst>
                                          <p:attrName>style.visibility</p:attrName>
                                        </p:attrNameLst>
                                      </p:cBhvr>
                                      <p:to>
                                        <p:strVal val="visible"/>
                                      </p:to>
                                    </p:set>
                                    <p:anim calcmode="lin" valueType="num">
                                      <p:cBhvr additive="base">
                                        <p:cTn id="7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altLang="fr-FR" b="1" dirty="0" smtClean="0">
                <a:latin typeface="Georgia" panose="02040502050405020303" pitchFamily="18" charset="0"/>
              </a:rPr>
              <a:t>Des </a:t>
            </a:r>
            <a:r>
              <a:rPr lang="fr-FR" altLang="fr-FR" b="1" dirty="0">
                <a:latin typeface="Georgia" panose="02040502050405020303" pitchFamily="18" charset="0"/>
              </a:rPr>
              <a:t>statuts </a:t>
            </a:r>
            <a:r>
              <a:rPr lang="fr-FR" altLang="fr-FR" b="1" dirty="0" smtClean="0">
                <a:latin typeface="Georgia" panose="02040502050405020303" pitchFamily="18" charset="0"/>
              </a:rPr>
              <a:t>types sont faciles à télécharger : </a:t>
            </a:r>
            <a:endParaRPr lang="fr-FR" dirty="0"/>
          </a:p>
        </p:txBody>
      </p:sp>
      <p:sp>
        <p:nvSpPr>
          <p:cNvPr id="3" name="Espace réservé du contenu 2"/>
          <p:cNvSpPr>
            <a:spLocks noGrp="1"/>
          </p:cNvSpPr>
          <p:nvPr>
            <p:ph idx="1"/>
          </p:nvPr>
        </p:nvSpPr>
        <p:spPr/>
        <p:txBody>
          <a:bodyPr/>
          <a:lstStyle/>
          <a:p>
            <a:pPr marL="0" lvl="2" indent="0">
              <a:buNone/>
            </a:pPr>
            <a:endParaRPr lang="fr-FR" dirty="0" smtClean="0">
              <a:hlinkClick r:id="rId2"/>
            </a:endParaRPr>
          </a:p>
          <a:p>
            <a:pPr marL="0" lvl="2" indent="0">
              <a:buNone/>
            </a:pPr>
            <a:endParaRPr lang="fr-FR" dirty="0">
              <a:hlinkClick r:id="rId2"/>
            </a:endParaRPr>
          </a:p>
          <a:p>
            <a:pPr marL="0" lvl="2" indent="0">
              <a:buNone/>
            </a:pPr>
            <a:endParaRPr lang="fr-FR" dirty="0" smtClean="0">
              <a:hlinkClick r:id="rId2"/>
            </a:endParaRPr>
          </a:p>
          <a:p>
            <a:pPr marL="0" lvl="2" indent="0">
              <a:buNone/>
            </a:pPr>
            <a:r>
              <a:rPr lang="fr-FR" sz="2000" dirty="0" smtClean="0">
                <a:hlinkClick r:id="rId2"/>
              </a:rPr>
              <a:t>http</a:t>
            </a:r>
            <a:r>
              <a:rPr lang="fr-FR" sz="2000" dirty="0">
                <a:hlinkClick r:id="rId2"/>
              </a:rPr>
              <a:t>://cache.media.eduscol.education.fr/file/actus_2012/32/6/MDL_-_statuts_types_211326.pdf</a:t>
            </a:r>
            <a:r>
              <a:rPr lang="fr-FR" sz="2000" dirty="0"/>
              <a:t> </a:t>
            </a:r>
          </a:p>
          <a:p>
            <a:pPr marL="0" indent="0">
              <a:buNone/>
            </a:pPr>
            <a:endParaRPr lang="fr-FR" dirty="0"/>
          </a:p>
        </p:txBody>
      </p:sp>
    </p:spTree>
    <p:extLst>
      <p:ext uri="{BB962C8B-B14F-4D97-AF65-F5344CB8AC3E}">
        <p14:creationId xmlns:p14="http://schemas.microsoft.com/office/powerpoint/2010/main" val="17725647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Susciter le volontariat</a:t>
            </a:r>
            <a:endParaRPr lang="fr-FR" dirty="0"/>
          </a:p>
        </p:txBody>
      </p:sp>
      <p:sp>
        <p:nvSpPr>
          <p:cNvPr id="3" name="Espace réservé du contenu 2"/>
          <p:cNvSpPr>
            <a:spLocks noGrp="1"/>
          </p:cNvSpPr>
          <p:nvPr>
            <p:ph idx="1"/>
          </p:nvPr>
        </p:nvSpPr>
        <p:spPr>
          <a:xfrm>
            <a:off x="1771134" y="2026242"/>
            <a:ext cx="8460259" cy="3309914"/>
          </a:xfrm>
        </p:spPr>
        <p:txBody>
          <a:bodyPr>
            <a:noAutofit/>
          </a:bodyPr>
          <a:lstStyle/>
          <a:p>
            <a:r>
              <a:rPr lang="fr-FR" sz="2400" dirty="0" smtClean="0"/>
              <a:t>Communiquer dans le lycée</a:t>
            </a:r>
          </a:p>
          <a:p>
            <a:pPr marL="457200" lvl="1" indent="0">
              <a:buNone/>
            </a:pPr>
            <a:r>
              <a:rPr lang="fr-FR" sz="2000" dirty="0" smtClean="0"/>
              <a:t>Faire une campagne d’information : </a:t>
            </a:r>
          </a:p>
          <a:p>
            <a:pPr marL="800100" lvl="1" indent="-342900">
              <a:buFont typeface="+mj-lt"/>
              <a:buAutoNum type="arabicPeriod"/>
            </a:pPr>
            <a:r>
              <a:rPr lang="fr-FR" sz="2000" dirty="0" smtClean="0"/>
              <a:t>Passage dans les classes,</a:t>
            </a:r>
          </a:p>
          <a:p>
            <a:pPr marL="800100" lvl="1" indent="-342900">
              <a:buFont typeface="+mj-lt"/>
              <a:buAutoNum type="arabicPeriod"/>
            </a:pPr>
            <a:r>
              <a:rPr lang="fr-FR" sz="2000" dirty="0" smtClean="0"/>
              <a:t>Affichage, </a:t>
            </a:r>
          </a:p>
          <a:p>
            <a:pPr marL="800100" lvl="1" indent="-342900">
              <a:buFont typeface="+mj-lt"/>
              <a:buAutoNum type="arabicPeriod"/>
            </a:pPr>
            <a:r>
              <a:rPr lang="fr-FR" sz="2000" dirty="0"/>
              <a:t>R</a:t>
            </a:r>
            <a:r>
              <a:rPr lang="fr-FR" sz="2000" dirty="0" smtClean="0"/>
              <a:t>éseaux sociaux, … </a:t>
            </a:r>
          </a:p>
          <a:p>
            <a:pPr marL="457200" lvl="1" indent="0">
              <a:buNone/>
            </a:pPr>
            <a:endParaRPr lang="fr-FR" sz="2400" dirty="0"/>
          </a:p>
          <a:p>
            <a:r>
              <a:rPr lang="fr-FR" sz="2400" dirty="0" smtClean="0"/>
              <a:t>Informer de la date de l’Assemblée constituante. </a:t>
            </a:r>
          </a:p>
        </p:txBody>
      </p:sp>
    </p:spTree>
    <p:extLst>
      <p:ext uri="{BB962C8B-B14F-4D97-AF65-F5344CB8AC3E}">
        <p14:creationId xmlns:p14="http://schemas.microsoft.com/office/powerpoint/2010/main" val="28273950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altLang="fr-FR" sz="4800" b="1" dirty="0" smtClean="0">
                <a:solidFill>
                  <a:schemeClr val="accent3">
                    <a:lumMod val="40000"/>
                    <a:lumOff val="60000"/>
                  </a:schemeClr>
                </a:solidFill>
              </a:rPr>
              <a:t>Une MDL</a:t>
            </a:r>
            <a:br>
              <a:rPr lang="fr-FR" altLang="fr-FR" sz="4800" b="1" dirty="0" smtClean="0">
                <a:solidFill>
                  <a:schemeClr val="accent3">
                    <a:lumMod val="40000"/>
                    <a:lumOff val="60000"/>
                  </a:schemeClr>
                </a:solidFill>
              </a:rPr>
            </a:br>
            <a:r>
              <a:rPr lang="fr-FR" altLang="fr-FR" sz="4800" b="1" dirty="0" smtClean="0">
                <a:solidFill>
                  <a:schemeClr val="accent3">
                    <a:lumMod val="40000"/>
                    <a:lumOff val="60000"/>
                  </a:schemeClr>
                </a:solidFill>
              </a:rPr>
              <a:t>Comment </a:t>
            </a:r>
            <a:r>
              <a:rPr lang="fr-FR" altLang="fr-FR" sz="4800" b="1" dirty="0">
                <a:solidFill>
                  <a:schemeClr val="accent3">
                    <a:lumMod val="40000"/>
                    <a:lumOff val="60000"/>
                  </a:schemeClr>
                </a:solidFill>
              </a:rPr>
              <a:t>cela fonctionne-t-il ?</a:t>
            </a:r>
            <a:br>
              <a:rPr lang="fr-FR" altLang="fr-FR" sz="4800" b="1" dirty="0">
                <a:solidFill>
                  <a:schemeClr val="accent3">
                    <a:lumMod val="40000"/>
                    <a:lumOff val="60000"/>
                  </a:schemeClr>
                </a:solidFill>
              </a:rPr>
            </a:br>
            <a:endParaRPr lang="fr-FR" sz="4800" dirty="0">
              <a:solidFill>
                <a:schemeClr val="accent3">
                  <a:lumMod val="40000"/>
                  <a:lumOff val="60000"/>
                </a:schemeClr>
              </a:solidFill>
            </a:endParaRPr>
          </a:p>
        </p:txBody>
      </p:sp>
      <p:sp>
        <p:nvSpPr>
          <p:cNvPr id="3" name="Espace réservé du contenu 2"/>
          <p:cNvSpPr>
            <a:spLocks noGrp="1"/>
          </p:cNvSpPr>
          <p:nvPr>
            <p:ph idx="1"/>
          </p:nvPr>
        </p:nvSpPr>
        <p:spPr/>
        <p:txBody>
          <a:bodyPr/>
          <a:lstStyle/>
          <a:p>
            <a:pPr marL="0" indent="0" algn="ctr">
              <a:buNone/>
            </a:pPr>
            <a:endParaRPr lang="fr-FR" altLang="fr-FR" sz="2400" b="1" dirty="0" smtClean="0"/>
          </a:p>
          <a:p>
            <a:pPr marL="0" indent="0" algn="ctr">
              <a:buNone/>
            </a:pPr>
            <a:endParaRPr lang="fr-FR" altLang="fr-FR" sz="2400" b="1" dirty="0" smtClean="0"/>
          </a:p>
          <a:p>
            <a:pPr marL="0" indent="0" algn="ctr">
              <a:buNone/>
            </a:pPr>
            <a:endParaRPr lang="fr-FR" altLang="fr-FR" sz="2400" b="1" dirty="0"/>
          </a:p>
          <a:p>
            <a:pPr marL="0" indent="0" algn="ctr">
              <a:buNone/>
            </a:pPr>
            <a:r>
              <a:rPr lang="fr-FR" altLang="fr-FR" sz="2400" b="1" dirty="0" smtClean="0"/>
              <a:t>La </a:t>
            </a:r>
            <a:r>
              <a:rPr lang="fr-FR" altLang="fr-FR" sz="2400" b="1" dirty="0"/>
              <a:t>Maison des </a:t>
            </a:r>
            <a:r>
              <a:rPr lang="fr-FR" altLang="fr-FR" sz="2400" b="1" dirty="0" smtClean="0"/>
              <a:t>Lycéens est une </a:t>
            </a:r>
            <a:r>
              <a:rPr lang="fr-FR" altLang="fr-FR" sz="2400" b="1" dirty="0"/>
              <a:t>association Loi </a:t>
            </a:r>
            <a:r>
              <a:rPr lang="fr-FR" altLang="fr-FR" sz="2400" b="1" dirty="0" smtClean="0"/>
              <a:t>1901</a:t>
            </a:r>
          </a:p>
          <a:p>
            <a:pPr marL="0" indent="0" algn="ctr">
              <a:buNone/>
            </a:pPr>
            <a:endParaRPr lang="fr-FR" b="1" dirty="0"/>
          </a:p>
          <a:p>
            <a:pPr marL="0" indent="0" algn="ctr">
              <a:buNone/>
            </a:pPr>
            <a:r>
              <a:rPr lang="fr-FR" altLang="fr-FR" dirty="0">
                <a:latin typeface="Georgia" panose="02040502050405020303" pitchFamily="18" charset="0"/>
              </a:rPr>
              <a:t>La Maison des lycéens obéit au régime de droit commun des associations défini par </a:t>
            </a:r>
            <a:r>
              <a:rPr lang="fr-FR" altLang="fr-FR" dirty="0" smtClean="0">
                <a:latin typeface="Georgia" panose="02040502050405020303" pitchFamily="18" charset="0"/>
                <a:hlinkClick r:id="rId2"/>
              </a:rPr>
              <a:t>la </a:t>
            </a:r>
            <a:r>
              <a:rPr lang="fr-FR" altLang="fr-FR" dirty="0">
                <a:latin typeface="Georgia" panose="02040502050405020303" pitchFamily="18" charset="0"/>
                <a:hlinkClick r:id="rId2"/>
              </a:rPr>
              <a:t>loi du 1er juillet 1901 </a:t>
            </a:r>
            <a:r>
              <a:rPr lang="fr-FR" altLang="fr-FR" dirty="0">
                <a:latin typeface="Georgia" panose="02040502050405020303" pitchFamily="18" charset="0"/>
              </a:rPr>
              <a:t>relative au contrat </a:t>
            </a:r>
            <a:r>
              <a:rPr lang="fr-FR" altLang="fr-FR" dirty="0" smtClean="0">
                <a:latin typeface="Georgia" panose="02040502050405020303" pitchFamily="18" charset="0"/>
              </a:rPr>
              <a:t>d'association</a:t>
            </a:r>
          </a:p>
          <a:p>
            <a:pPr marL="0" indent="0" algn="ctr">
              <a:buNone/>
            </a:pPr>
            <a:r>
              <a:rPr lang="fr-FR" altLang="fr-FR" sz="1400" dirty="0">
                <a:latin typeface="Georgia" panose="02040502050405020303" pitchFamily="18" charset="0"/>
                <a:hlinkClick r:id="rId3"/>
              </a:rPr>
              <a:t>https://</a:t>
            </a:r>
            <a:r>
              <a:rPr lang="fr-FR" altLang="fr-FR" sz="1400" dirty="0" smtClean="0">
                <a:latin typeface="Georgia" panose="02040502050405020303" pitchFamily="18" charset="0"/>
                <a:hlinkClick r:id="rId3"/>
              </a:rPr>
              <a:t>www.legifrance.gouv.fr/affichTexte.do?cidTexte=LEGITEXT000006069570</a:t>
            </a:r>
            <a:r>
              <a:rPr lang="fr-FR" altLang="fr-FR" sz="1400" dirty="0" smtClean="0">
                <a:latin typeface="Georgia" panose="02040502050405020303" pitchFamily="18" charset="0"/>
              </a:rPr>
              <a:t> </a:t>
            </a:r>
            <a:endParaRPr lang="fr-FR" altLang="fr-FR" sz="1400" dirty="0">
              <a:latin typeface="Georgia" panose="02040502050405020303" pitchFamily="18" charset="0"/>
            </a:endParaRPr>
          </a:p>
          <a:p>
            <a:pPr marL="0" indent="0" algn="ctr">
              <a:buNone/>
            </a:pPr>
            <a:endParaRPr lang="fr-FR" dirty="0" smtClean="0"/>
          </a:p>
          <a:p>
            <a:pPr marL="0" indent="0" algn="ctr">
              <a:buNone/>
            </a:pPr>
            <a:endParaRPr lang="fr-FR" dirty="0"/>
          </a:p>
          <a:p>
            <a:pPr marL="0" indent="0" algn="ctr">
              <a:buNone/>
            </a:pPr>
            <a:endParaRPr lang="fr-FR" dirty="0"/>
          </a:p>
        </p:txBody>
      </p:sp>
    </p:spTree>
    <p:extLst>
      <p:ext uri="{BB962C8B-B14F-4D97-AF65-F5344CB8AC3E}">
        <p14:creationId xmlns:p14="http://schemas.microsoft.com/office/powerpoint/2010/main" val="310749348"/>
      </p:ext>
    </p:extLst>
  </p:cSld>
  <p:clrMapOvr>
    <a:masterClrMapping/>
  </p:clrMapOvr>
  <p:transition spd="med">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6|6.2|3.6|3.3|2.4|2|1.8"/>
</p:tagLst>
</file>

<file path=ppt/tags/tag2.xml><?xml version="1.0" encoding="utf-8"?>
<p:tagLst xmlns:a="http://schemas.openxmlformats.org/drawingml/2006/main" xmlns:r="http://schemas.openxmlformats.org/officeDocument/2006/relationships" xmlns:p="http://schemas.openxmlformats.org/presentationml/2006/main">
  <p:tag name="TIMING" val="|0.9|6|1.9|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295</TotalTime>
  <Words>613</Words>
  <Application>Microsoft Office PowerPoint</Application>
  <PresentationFormat>Grand écran</PresentationFormat>
  <Paragraphs>154</Paragraphs>
  <Slides>18</Slides>
  <Notes>1</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18</vt:i4>
      </vt:variant>
    </vt:vector>
  </HeadingPairs>
  <TitlesOfParts>
    <vt:vector size="28" baseType="lpstr">
      <vt:lpstr>Arial</vt:lpstr>
      <vt:lpstr>Calibri</vt:lpstr>
      <vt:lpstr>Century Gothic</vt:lpstr>
      <vt:lpstr>Georgia</vt:lpstr>
      <vt:lpstr>Helvetica-Bold</vt:lpstr>
      <vt:lpstr>Lucida Handwriting</vt:lpstr>
      <vt:lpstr>Wingdings</vt:lpstr>
      <vt:lpstr>Wingdings 3</vt:lpstr>
      <vt:lpstr>Ion</vt:lpstr>
      <vt:lpstr>Thème Office</vt:lpstr>
      <vt:lpstr>MDL</vt:lpstr>
      <vt:lpstr>Maison des lycéens</vt:lpstr>
      <vt:lpstr>Présentation PowerPoint</vt:lpstr>
      <vt:lpstr>Du FSE à la MDL</vt:lpstr>
      <vt:lpstr>1) Démarches préalables</vt:lpstr>
      <vt:lpstr>Les statuts fixent  l’organisation</vt:lpstr>
      <vt:lpstr>Des statuts types sont faciles à télécharger : </vt:lpstr>
      <vt:lpstr>2) Susciter le volontariat</vt:lpstr>
      <vt:lpstr>Une MDL Comment cela fonctionne-t-il ? </vt:lpstr>
      <vt:lpstr>Présentation PowerPoint</vt:lpstr>
      <vt:lpstr>3) L’assemblée générale constitutive</vt:lpstr>
      <vt:lpstr>La transformation du FSE en MDL est souvent très simple : </vt:lpstr>
      <vt:lpstr>Présentation PowerPoint</vt:lpstr>
      <vt:lpstr>4) Dernières étapes :  </vt:lpstr>
      <vt:lpstr>Gardez toujours à l’esprit que : </vt:lpstr>
      <vt:lpstr>5) Pour finir : </vt:lpstr>
      <vt:lpstr>La MDL peut vivre !  </vt:lpstr>
      <vt:lpstr>MERCI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MDL</dc:title>
  <dc:creator>Sylvain DISSON</dc:creator>
  <cp:lastModifiedBy>Sylvain DISSON</cp:lastModifiedBy>
  <cp:revision>24</cp:revision>
  <cp:lastPrinted>2016-05-02T16:06:34Z</cp:lastPrinted>
  <dcterms:created xsi:type="dcterms:W3CDTF">2016-05-02T14:41:32Z</dcterms:created>
  <dcterms:modified xsi:type="dcterms:W3CDTF">2016-05-18T15:23:34Z</dcterms:modified>
</cp:coreProperties>
</file>