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0" r:id="rId1"/>
  </p:sldMasterIdLst>
  <p:notesMasterIdLst>
    <p:notesMasterId r:id="rId26"/>
  </p:notesMasterIdLst>
  <p:handoutMasterIdLst>
    <p:handoutMasterId r:id="rId27"/>
  </p:handoutMasterIdLst>
  <p:sldIdLst>
    <p:sldId id="256" r:id="rId2"/>
    <p:sldId id="293" r:id="rId3"/>
    <p:sldId id="258" r:id="rId4"/>
    <p:sldId id="259" r:id="rId5"/>
    <p:sldId id="281" r:id="rId6"/>
    <p:sldId id="260" r:id="rId7"/>
    <p:sldId id="261" r:id="rId8"/>
    <p:sldId id="263" r:id="rId9"/>
    <p:sldId id="279" r:id="rId10"/>
    <p:sldId id="280" r:id="rId11"/>
    <p:sldId id="278" r:id="rId12"/>
    <p:sldId id="283" r:id="rId13"/>
    <p:sldId id="284" r:id="rId14"/>
    <p:sldId id="285" r:id="rId15"/>
    <p:sldId id="286" r:id="rId16"/>
    <p:sldId id="287" r:id="rId17"/>
    <p:sldId id="288" r:id="rId18"/>
    <p:sldId id="289" r:id="rId19"/>
    <p:sldId id="291" r:id="rId20"/>
    <p:sldId id="292" r:id="rId21"/>
    <p:sldId id="290" r:id="rId22"/>
    <p:sldId id="275" r:id="rId23"/>
    <p:sldId id="276" r:id="rId24"/>
    <p:sldId id="262" r:id="rId25"/>
  </p:sldIdLst>
  <p:sldSz cx="9144000" cy="6858000" type="screen4x3"/>
  <p:notesSz cx="6797675" cy="9926638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DBF5"/>
    <a:srgbClr val="D8BEEC"/>
    <a:srgbClr val="336699"/>
    <a:srgbClr val="DA3ADE"/>
    <a:srgbClr val="FFFF66"/>
    <a:srgbClr val="EAEAEA"/>
    <a:srgbClr val="DDDDDD"/>
    <a:srgbClr val="4D4D4D"/>
    <a:srgbClr val="777777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yle moyen 2 - Accentuation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Style moyen 2 - Accentuation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Style moyen 2 - Accentuation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D7B26C5-4107-4FEC-AEDC-1716B250A1EF}" styleName="Style clair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834" y="9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1" d="100"/>
          <a:sy n="51" d="100"/>
        </p:scale>
        <p:origin x="2118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826" y="9428471"/>
            <a:ext cx="2946246" cy="4965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8" tIns="46039" rIns="92078" bIns="4603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 smtClean="0"/>
            </a:lvl1pPr>
          </a:lstStyle>
          <a:p>
            <a:pPr>
              <a:defRPr/>
            </a:pPr>
            <a:fld id="{40E2120A-EA07-4542-95FE-B6AD533FEEC6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7394559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826" y="1"/>
            <a:ext cx="2946246" cy="4965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8" tIns="46039" rIns="92078" bIns="4603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2950"/>
            <a:ext cx="4965700" cy="3725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289" y="4715034"/>
            <a:ext cx="5439101" cy="4467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8" tIns="46039" rIns="92078" bIns="4603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826" y="9428471"/>
            <a:ext cx="2946246" cy="4965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8" tIns="46039" rIns="92078" bIns="4603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 smtClean="0"/>
            </a:lvl1pPr>
          </a:lstStyle>
          <a:p>
            <a:pPr>
              <a:defRPr/>
            </a:pPr>
            <a:fld id="{334A7388-29BB-44B9-A9B6-7A0150CA8D1A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  <p:sp>
        <p:nvSpPr>
          <p:cNvPr id="2" name="Espace réservé du pied de page 1">
            <a:extLst>
              <a:ext uri="{FF2B5EF4-FFF2-40B4-BE49-F238E27FC236}">
                <a16:creationId xmlns:a16="http://schemas.microsoft.com/office/drawing/2014/main" id="{C81F6C0F-612A-4AD6-B04F-435730CD87F6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'en-tête 2">
            <a:extLst>
              <a:ext uri="{FF2B5EF4-FFF2-40B4-BE49-F238E27FC236}">
                <a16:creationId xmlns:a16="http://schemas.microsoft.com/office/drawing/2014/main" id="{FD277C8A-98BA-483C-BD1C-C1243F09202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828666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34A7388-29BB-44B9-A9B6-7A0150CA8D1A}" type="slidenum">
              <a:rPr lang="fr-FR" altLang="fr-FR" smtClean="0"/>
              <a:pPr>
                <a:defRPr/>
              </a:pPr>
              <a:t>1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42431332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34A7388-29BB-44B9-A9B6-7A0150CA8D1A}" type="slidenum">
              <a:rPr lang="fr-FR" altLang="fr-FR" smtClean="0"/>
              <a:pPr>
                <a:defRPr/>
              </a:pPr>
              <a:t>8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2596171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34A7388-29BB-44B9-A9B6-7A0150CA8D1A}" type="slidenum">
              <a:rPr lang="fr-FR" altLang="fr-FR" smtClean="0"/>
              <a:pPr>
                <a:defRPr/>
              </a:pPr>
              <a:t>10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868590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34A7388-29BB-44B9-A9B6-7A0150CA8D1A}" type="slidenum">
              <a:rPr lang="fr-FR" altLang="fr-FR" smtClean="0"/>
              <a:pPr>
                <a:defRPr/>
              </a:pPr>
              <a:t>12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4397478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34A7388-29BB-44B9-A9B6-7A0150CA8D1A}" type="slidenum">
              <a:rPr lang="fr-FR" altLang="fr-FR" smtClean="0"/>
              <a:pPr>
                <a:defRPr/>
              </a:pPr>
              <a:t>14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4573024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34A7388-29BB-44B9-A9B6-7A0150CA8D1A}" type="slidenum">
              <a:rPr lang="fr-FR" altLang="fr-FR" smtClean="0"/>
              <a:pPr>
                <a:defRPr/>
              </a:pPr>
              <a:t>16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1280266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34A7388-29BB-44B9-A9B6-7A0150CA8D1A}" type="slidenum">
              <a:rPr lang="fr-FR" altLang="fr-FR" smtClean="0"/>
              <a:pPr>
                <a:defRPr/>
              </a:pPr>
              <a:t>18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25201254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34A7388-29BB-44B9-A9B6-7A0150CA8D1A}" type="slidenum">
              <a:rPr lang="fr-FR" altLang="fr-FR" smtClean="0"/>
              <a:pPr>
                <a:defRPr/>
              </a:pPr>
              <a:t>20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8752318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>
                <a:solidFill>
                  <a:srgbClr val="7030A0"/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4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dirty="0"/>
              <a:t>Cliquez pour modifier le style des sous-titres du masque</a:t>
            </a:r>
          </a:p>
        </p:txBody>
      </p:sp>
      <p:sp>
        <p:nvSpPr>
          <p:cNvPr id="7" name="Espace réservé du contenu 6"/>
          <p:cNvSpPr>
            <a:spLocks noGrp="1"/>
          </p:cNvSpPr>
          <p:nvPr>
            <p:ph sz="quarter" idx="10" hasCustomPrompt="1"/>
          </p:nvPr>
        </p:nvSpPr>
        <p:spPr>
          <a:xfrm>
            <a:off x="1007268" y="764704"/>
            <a:ext cx="7129463" cy="1152525"/>
          </a:xfrm>
        </p:spPr>
        <p:txBody>
          <a:bodyPr anchor="ctr"/>
          <a:lstStyle>
            <a:lvl1pPr marL="0" indent="0" algn="ctr">
              <a:buNone/>
              <a:defRPr b="1"/>
            </a:lvl1pPr>
          </a:lstStyle>
          <a:p>
            <a:pPr lvl="0"/>
            <a:r>
              <a:rPr lang="fr-FR" dirty="0"/>
              <a:t>LABEL LYCEE DES METIERS</a:t>
            </a:r>
          </a:p>
        </p:txBody>
      </p:sp>
    </p:spTree>
    <p:extLst>
      <p:ext uri="{BB962C8B-B14F-4D97-AF65-F5344CB8AC3E}">
        <p14:creationId xmlns:p14="http://schemas.microsoft.com/office/powerpoint/2010/main" val="3259544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29057" y="808806"/>
            <a:ext cx="7543800" cy="422440"/>
          </a:xfrm>
        </p:spPr>
        <p:txBody>
          <a:bodyPr/>
          <a:lstStyle>
            <a:lvl1pPr>
              <a:defRPr>
                <a:solidFill>
                  <a:srgbClr val="7030A0"/>
                </a:solidFill>
              </a:defRPr>
            </a:lvl1pPr>
          </a:lstStyle>
          <a:p>
            <a:r>
              <a:rPr lang="fr-FR" dirty="0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9057" y="1263591"/>
            <a:ext cx="8229600" cy="4608513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  <a:lvl2pPr>
              <a:defRPr>
                <a:solidFill>
                  <a:schemeClr val="accent1">
                    <a:lumMod val="50000"/>
                  </a:schemeClr>
                </a:solidFill>
              </a:defRPr>
            </a:lvl2pPr>
            <a:lvl3pPr>
              <a:defRPr>
                <a:solidFill>
                  <a:schemeClr val="accent1">
                    <a:lumMod val="50000"/>
                  </a:schemeClr>
                </a:solidFill>
              </a:defRPr>
            </a:lvl3pPr>
            <a:lvl4pPr>
              <a:defRPr>
                <a:solidFill>
                  <a:schemeClr val="accent1">
                    <a:lumMod val="50000"/>
                  </a:schemeClr>
                </a:solidFill>
              </a:defRPr>
            </a:lvl4pPr>
            <a:lvl5pPr>
              <a:defRPr>
                <a:solidFill>
                  <a:schemeClr val="accent1">
                    <a:lumMod val="50000"/>
                  </a:schemeClr>
                </a:solidFill>
              </a:defRPr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39784654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rgbClr val="7030A0"/>
                </a:solidFill>
              </a:defRPr>
            </a:lvl1pPr>
          </a:lstStyle>
          <a:p>
            <a:r>
              <a:rPr lang="fr-FR" dirty="0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39684153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68313" y="1628775"/>
            <a:ext cx="4038600" cy="46085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59313" y="1628775"/>
            <a:ext cx="4038600" cy="46085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7832425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508918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23949895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</p:spTree>
    <p:extLst>
      <p:ext uri="{BB962C8B-B14F-4D97-AF65-F5344CB8AC3E}">
        <p14:creationId xmlns:p14="http://schemas.microsoft.com/office/powerpoint/2010/main" val="10020733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754597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015874"/>
            <a:ext cx="8075240" cy="50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dirty="0"/>
              <a:t>Cliquez pour modifier le style du titre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519112"/>
            <a:ext cx="8229600" cy="3951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dirty="0"/>
              <a:t>Cliquez pour modifier les styles du texte du masque</a:t>
            </a:r>
          </a:p>
          <a:p>
            <a:pPr lvl="1"/>
            <a:r>
              <a:rPr lang="fr-FR" altLang="fr-FR" dirty="0"/>
              <a:t>Deuxième niveau</a:t>
            </a:r>
          </a:p>
          <a:p>
            <a:pPr lvl="2"/>
            <a:r>
              <a:rPr lang="fr-FR" altLang="fr-FR" dirty="0"/>
              <a:t>Troisième niveau</a:t>
            </a:r>
          </a:p>
          <a:p>
            <a:pPr lvl="3"/>
            <a:r>
              <a:rPr lang="fr-FR" altLang="fr-FR" dirty="0"/>
              <a:t>Quatrième niveau</a:t>
            </a:r>
          </a:p>
          <a:p>
            <a:pPr lvl="4"/>
            <a:r>
              <a:rPr lang="fr-FR" altLang="fr-FR" dirty="0"/>
              <a:t>Cinquième niveau</a:t>
            </a:r>
          </a:p>
        </p:txBody>
      </p:sp>
      <p:sp>
        <p:nvSpPr>
          <p:cNvPr id="6" name="ZoneTexte 5"/>
          <p:cNvSpPr txBox="1"/>
          <p:nvPr userDrawn="1"/>
        </p:nvSpPr>
        <p:spPr>
          <a:xfrm>
            <a:off x="2732005" y="6346524"/>
            <a:ext cx="6131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100" b="1" dirty="0">
                <a:solidFill>
                  <a:srgbClr val="7030A0"/>
                </a:solidFill>
                <a:latin typeface="Arial Narrow" panose="020B0606020202030204" pitchFamily="34" charset="0"/>
              </a:rPr>
              <a:t>LDM</a:t>
            </a:r>
            <a:r>
              <a:rPr lang="fr-FR" sz="1100" b="1" baseline="0" dirty="0">
                <a:solidFill>
                  <a:srgbClr val="7030A0"/>
                </a:solidFill>
                <a:latin typeface="Arial Narrow" panose="020B0606020202030204" pitchFamily="34" charset="0"/>
              </a:rPr>
              <a:t> </a:t>
            </a:r>
            <a:r>
              <a:rPr lang="fr-FR" sz="1100" b="1" dirty="0">
                <a:solidFill>
                  <a:srgbClr val="7030A0"/>
                </a:solidFill>
                <a:latin typeface="Arial Narrow" panose="020B0606020202030204" pitchFamily="34" charset="0"/>
              </a:rPr>
              <a:t>– DIAPORAMA</a:t>
            </a:r>
            <a:r>
              <a:rPr lang="fr-FR" sz="1100" b="1" baseline="0" dirty="0">
                <a:solidFill>
                  <a:srgbClr val="7030A0"/>
                </a:solidFill>
                <a:latin typeface="Arial Narrow" panose="020B0606020202030204" pitchFamily="34" charset="0"/>
              </a:rPr>
              <a:t> POUR LA RÉUNION DE CLÔTURE v30/01/2023</a:t>
            </a:r>
            <a:endParaRPr lang="fr-FR" sz="1100" b="1" dirty="0">
              <a:solidFill>
                <a:srgbClr val="7030A0"/>
              </a:solidFill>
              <a:latin typeface="Arial Narrow" panose="020B0606020202030204" pitchFamily="34" charset="0"/>
            </a:endParaRPr>
          </a:p>
        </p:txBody>
      </p:sp>
      <p:sp>
        <p:nvSpPr>
          <p:cNvPr id="2" name="ZoneTexte 1"/>
          <p:cNvSpPr txBox="1"/>
          <p:nvPr userDrawn="1"/>
        </p:nvSpPr>
        <p:spPr>
          <a:xfrm>
            <a:off x="251520" y="223700"/>
            <a:ext cx="3600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/>
              <a:t>LABEL</a:t>
            </a:r>
            <a:r>
              <a:rPr lang="fr-FR" sz="1600" b="1" baseline="0" dirty="0"/>
              <a:t> LYCÉE DES MÉTIERS</a:t>
            </a:r>
            <a:endParaRPr lang="fr-FR" sz="1600" b="1" dirty="0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2639E771-D868-4116-B6E0-3A75F03CE65C}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5744034"/>
            <a:ext cx="2948315" cy="99488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7030A0"/>
          </a:solidFill>
          <a:latin typeface="+mj-lt"/>
          <a:ea typeface="MS PGothic" panose="020B0600070205080204" pitchFamily="34" charset="-128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 Narrow" pitchFamily="34" charset="0"/>
          <a:ea typeface="MS PGothic" panose="020B0600070205080204" pitchFamily="34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 Narrow" pitchFamily="34" charset="0"/>
          <a:ea typeface="MS PGothic" panose="020B0600070205080204" pitchFamily="34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 Narrow" pitchFamily="34" charset="0"/>
          <a:ea typeface="MS PGothic" panose="020B0600070205080204" pitchFamily="34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 Narrow" pitchFamily="34" charset="0"/>
          <a:ea typeface="MS PGothic" panose="020B0600070205080204" pitchFamily="34" charset="-128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 Narrow" pitchFamily="34" charset="0"/>
          <a:ea typeface="ＭＳ Ｐゴシック" pitchFamily="34" charset="-128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 Narrow" pitchFamily="34" charset="0"/>
          <a:ea typeface="ＭＳ Ｐゴシック" pitchFamily="34" charset="-128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 Narrow" pitchFamily="34" charset="0"/>
          <a:ea typeface="ＭＳ Ｐゴシック" pitchFamily="34" charset="-128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 Narrow" pitchFamily="34" charset="0"/>
          <a:ea typeface="ＭＳ Ｐゴシック" pitchFamily="34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7030A0"/>
        </a:buClr>
        <a:buSzPct val="70000"/>
        <a:buFont typeface="Wingdings" panose="05000000000000000000" pitchFamily="2" charset="2"/>
        <a:buChar char=""/>
        <a:defRPr sz="3000">
          <a:solidFill>
            <a:schemeClr val="bg1">
              <a:lumMod val="50000"/>
            </a:schemeClr>
          </a:solidFill>
          <a:latin typeface="+mn-lt"/>
          <a:ea typeface="MS PGothic" panose="020B0600070205080204" pitchFamily="34" charset="-128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4"/>
        </a:buClr>
        <a:buSzPct val="70000"/>
        <a:buFont typeface="Wingdings" panose="05000000000000000000" pitchFamily="2" charset="2"/>
        <a:buChar char="l"/>
        <a:defRPr sz="2600">
          <a:solidFill>
            <a:schemeClr val="bg1">
              <a:lumMod val="50000"/>
            </a:schemeClr>
          </a:solidFill>
          <a:latin typeface="+mn-lt"/>
          <a:ea typeface="MS PGothic" panose="020B0600070205080204" pitchFamily="34" charset="-128"/>
        </a:defRPr>
      </a:lvl2pPr>
      <a:lvl3pPr marL="1036637" indent="-342900" algn="l" rtl="0" eaLnBrk="0" fontAlgn="base" hangingPunct="0">
        <a:spcBef>
          <a:spcPct val="20000"/>
        </a:spcBef>
        <a:spcAft>
          <a:spcPct val="0"/>
        </a:spcAft>
        <a:buClr>
          <a:schemeClr val="accent4">
            <a:lumMod val="75000"/>
          </a:schemeClr>
        </a:buClr>
        <a:buSzPct val="70000"/>
        <a:buFont typeface="Wingdings" panose="05000000000000000000" pitchFamily="2" charset="2"/>
        <a:buChar char="§"/>
        <a:defRPr sz="2300">
          <a:solidFill>
            <a:schemeClr val="bg1">
              <a:lumMod val="50000"/>
            </a:schemeClr>
          </a:solidFill>
          <a:latin typeface="+mn-lt"/>
          <a:ea typeface="MS PGothic" panose="020B0600070205080204" pitchFamily="34" charset="-128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§"/>
        <a:defRPr sz="2000">
          <a:solidFill>
            <a:schemeClr val="bg1">
              <a:lumMod val="50000"/>
            </a:schemeClr>
          </a:solidFill>
          <a:latin typeface="+mn-lt"/>
          <a:ea typeface="MS PGothic" panose="020B0600070205080204" pitchFamily="34" charset="-128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" panose="05000000000000000000" pitchFamily="2" charset="2"/>
        <a:buChar char="§"/>
        <a:defRPr sz="2000">
          <a:solidFill>
            <a:schemeClr val="bg1">
              <a:lumMod val="50000"/>
            </a:schemeClr>
          </a:solidFill>
          <a:latin typeface="+mn-lt"/>
          <a:ea typeface="MS PGothic" panose="020B0600070205080204" pitchFamily="34" charset="-128"/>
        </a:defRPr>
      </a:lvl5pPr>
      <a:lvl6pPr marL="20558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6pPr>
      <a:lvl7pPr marL="25130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7pPr>
      <a:lvl8pPr marL="29702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8pPr>
      <a:lvl9pPr marL="34274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899592" y="2276872"/>
            <a:ext cx="7772400" cy="1470025"/>
          </a:xfrm>
        </p:spPr>
        <p:txBody>
          <a:bodyPr/>
          <a:lstStyle/>
          <a:p>
            <a:pPr algn="ctr"/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LABEL  LYCÉE  DES  MÉTIERS</a:t>
            </a:r>
            <a:b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Audit de Labellisation / de suivi / de renouvellement</a:t>
            </a:r>
            <a:b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Etablissement ……</a:t>
            </a:r>
            <a:b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Date du ……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85392" y="4221088"/>
            <a:ext cx="6400800" cy="1008112"/>
          </a:xfrm>
        </p:spPr>
        <p:txBody>
          <a:bodyPr/>
          <a:lstStyle/>
          <a:p>
            <a:r>
              <a:rPr lang="fr-FR" sz="4000" b="1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Réunion de clôture </a:t>
            </a:r>
          </a:p>
        </p:txBody>
      </p:sp>
    </p:spTree>
    <p:extLst>
      <p:ext uri="{BB962C8B-B14F-4D97-AF65-F5344CB8AC3E}">
        <p14:creationId xmlns:p14="http://schemas.microsoft.com/office/powerpoint/2010/main" val="40599659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437" name="Group 5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6888121"/>
              </p:ext>
            </p:extLst>
          </p:nvPr>
        </p:nvGraphicFramePr>
        <p:xfrm>
          <a:off x="1043608" y="1484784"/>
          <a:ext cx="7416825" cy="3059419"/>
        </p:xfrm>
        <a:graphic>
          <a:graphicData uri="http://schemas.openxmlformats.org/drawingml/2006/table">
            <a:tbl>
              <a:tblPr/>
              <a:tblGrid>
                <a:gridCol w="44095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60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980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9603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1712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2478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Détails de critère</a:t>
                      </a:r>
                    </a:p>
                  </a:txBody>
                  <a:tcPr marT="45731" marB="45731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PF</a:t>
                      </a:r>
                    </a:p>
                  </a:txBody>
                  <a:tcPr marT="45731" marB="45731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</a:t>
                      </a:r>
                    </a:p>
                  </a:txBody>
                  <a:tcPr marT="45731" marB="45731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</a:t>
                      </a:r>
                    </a:p>
                  </a:txBody>
                  <a:tcPr marT="45731" marB="45731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NC</a:t>
                      </a:r>
                    </a:p>
                  </a:txBody>
                  <a:tcPr marT="45731" marB="45731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951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3. L’établissement accueille des publics de statuts différents dans ses formations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fr-FR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31" marB="45731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altLang="fr-F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</a:t>
                      </a: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altLang="fr-F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</a:t>
                      </a:r>
                      <a:endParaRPr kumimoji="0" lang="fr-FR" altLang="fr-F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4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altLang="fr-F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</a:t>
                      </a:r>
                      <a:endParaRPr kumimoji="0" lang="fr-FR" altLang="fr-F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altLang="fr-F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3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</a:t>
                      </a:r>
                      <a:endParaRPr kumimoji="0" lang="fr-FR" altLang="fr-F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3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8867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4. L’établissement </a:t>
                      </a:r>
                      <a:r>
                        <a:rPr kumimoji="0" lang="fr-FR" sz="16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facilite</a:t>
                      </a:r>
                      <a:r>
                        <a:rPr kumimoji="0" lang="fr-FR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l’intégration des différents publics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fr-FR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31" marB="45731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altLang="fr-F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</a:t>
                      </a: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altLang="fr-F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</a:t>
                      </a:r>
                      <a:endParaRPr kumimoji="0" lang="fr-FR" altLang="fr-F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4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altLang="fr-F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</a:t>
                      </a:r>
                      <a:endParaRPr kumimoji="0" lang="fr-FR" altLang="fr-F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altLang="fr-F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3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</a:t>
                      </a:r>
                      <a:endParaRPr kumimoji="0" lang="fr-FR" altLang="fr-F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3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631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5. L’établissement accompagne le </a:t>
                      </a:r>
                      <a:r>
                        <a:rPr kumimoji="0" lang="fr-FR" sz="16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changement</a:t>
                      </a:r>
                      <a:r>
                        <a:rPr kumimoji="0" lang="fr-FR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de statut en cours de formation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fr-FR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31" marB="45731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altLang="fr-F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</a:t>
                      </a: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altLang="fr-F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</a:t>
                      </a:r>
                      <a:endParaRPr kumimoji="0" lang="fr-FR" altLang="fr-F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4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altLang="fr-F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</a:t>
                      </a:r>
                      <a:endParaRPr kumimoji="0" lang="fr-FR" altLang="fr-F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altLang="fr-F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3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</a:t>
                      </a:r>
                      <a:endParaRPr kumimoji="0" lang="fr-FR" altLang="fr-F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3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" name="Titre 1"/>
          <p:cNvSpPr txBox="1">
            <a:spLocks/>
          </p:cNvSpPr>
          <p:nvPr/>
        </p:nvSpPr>
        <p:spPr>
          <a:xfrm>
            <a:off x="1907704" y="548680"/>
            <a:ext cx="7488832" cy="749351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7030A0"/>
                </a:solidFill>
                <a:latin typeface="+mj-lt"/>
                <a:ea typeface="MS PGothic" panose="020B0600070205080204" pitchFamily="34" charset="-128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 Narrow" pitchFamily="34" charset="0"/>
                <a:ea typeface="MS PGothic" panose="020B0600070205080204" pitchFamily="34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 Narrow" pitchFamily="34" charset="0"/>
                <a:ea typeface="MS PGothic" panose="020B0600070205080204" pitchFamily="34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 Narrow" pitchFamily="34" charset="0"/>
                <a:ea typeface="MS PGothic" panose="020B0600070205080204" pitchFamily="34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 Narrow" pitchFamily="34" charset="0"/>
                <a:ea typeface="MS PGothic" panose="020B0600070205080204" pitchFamily="34" charset="-128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 Narrow" pitchFamily="34" charset="0"/>
                <a:ea typeface="ＭＳ Ｐゴシック" pitchFamily="34" charset="-128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 Narrow" pitchFamily="34" charset="0"/>
                <a:ea typeface="ＭＳ Ｐゴシック" pitchFamily="34" charset="-128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 Narrow" pitchFamily="34" charset="0"/>
                <a:ea typeface="ＭＳ Ｐゴシック" pitchFamily="34" charset="-128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 Narrow" pitchFamily="34" charset="0"/>
                <a:ea typeface="ＭＳ Ｐゴシック" pitchFamily="34" charset="-128"/>
              </a:defRPr>
            </a:lvl9pPr>
          </a:lstStyle>
          <a:p>
            <a:r>
              <a:rPr lang="fr-FR" sz="2400" kern="0" dirty="0"/>
              <a:t>Critère 2 - </a:t>
            </a:r>
            <a:r>
              <a:rPr lang="en-US" sz="2400" dirty="0" err="1"/>
              <a:t>L’accueil</a:t>
            </a:r>
            <a:r>
              <a:rPr lang="en-US" sz="2400" dirty="0"/>
              <a:t> de publics de </a:t>
            </a:r>
            <a:r>
              <a:rPr lang="en-US" sz="2400" dirty="0" err="1"/>
              <a:t>statuts</a:t>
            </a:r>
            <a:r>
              <a:rPr lang="en-US" sz="2400" dirty="0"/>
              <a:t> </a:t>
            </a:r>
            <a:r>
              <a:rPr lang="en-US" sz="2400" dirty="0" err="1"/>
              <a:t>différents</a:t>
            </a:r>
            <a:endParaRPr lang="fr-FR" sz="2400" kern="0" dirty="0"/>
          </a:p>
        </p:txBody>
      </p:sp>
    </p:spTree>
    <p:extLst>
      <p:ext uri="{BB962C8B-B14F-4D97-AF65-F5344CB8AC3E}">
        <p14:creationId xmlns:p14="http://schemas.microsoft.com/office/powerpoint/2010/main" val="279435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71600" y="620688"/>
            <a:ext cx="7543800" cy="422440"/>
          </a:xfrm>
        </p:spPr>
        <p:txBody>
          <a:bodyPr/>
          <a:lstStyle/>
          <a:p>
            <a:r>
              <a:rPr lang="fr-FR" dirty="0"/>
              <a:t>Critère 2 - L’accueil de publics de statuts différents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PF / R / </a:t>
            </a:r>
            <a:r>
              <a:rPr lang="fr-FR" dirty="0" err="1"/>
              <a:t>NCF</a:t>
            </a:r>
            <a:r>
              <a:rPr lang="fr-FR" dirty="0"/>
              <a:t>…</a:t>
            </a:r>
          </a:p>
          <a:p>
            <a:endParaRPr lang="fr-FR" dirty="0"/>
          </a:p>
          <a:p>
            <a:r>
              <a:rPr lang="fr-FR" dirty="0"/>
              <a:t>Penser à mettre en lien hypertexte le point fort, la remarque ou la non conformité et son explication</a:t>
            </a:r>
          </a:p>
        </p:txBody>
      </p:sp>
    </p:spTree>
    <p:extLst>
      <p:ext uri="{BB962C8B-B14F-4D97-AF65-F5344CB8AC3E}">
        <p14:creationId xmlns:p14="http://schemas.microsoft.com/office/powerpoint/2010/main" val="12833762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437" name="Group 5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0666242"/>
              </p:ext>
            </p:extLst>
          </p:nvPr>
        </p:nvGraphicFramePr>
        <p:xfrm>
          <a:off x="323528" y="1628800"/>
          <a:ext cx="8328739" cy="4792135"/>
        </p:xfrm>
        <a:graphic>
          <a:graphicData uri="http://schemas.openxmlformats.org/drawingml/2006/table">
            <a:tbl>
              <a:tblPr/>
              <a:tblGrid>
                <a:gridCol w="60964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2478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Détails de critère</a:t>
                      </a:r>
                    </a:p>
                  </a:txBody>
                  <a:tcPr marT="45731" marB="45731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PF</a:t>
                      </a:r>
                    </a:p>
                  </a:txBody>
                  <a:tcPr marT="45731" marB="45731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</a:t>
                      </a:r>
                    </a:p>
                  </a:txBody>
                  <a:tcPr marT="45731" marB="45731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</a:t>
                      </a:r>
                    </a:p>
                  </a:txBody>
                  <a:tcPr marT="45731" marB="45731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NC</a:t>
                      </a:r>
                    </a:p>
                  </a:txBody>
                  <a:tcPr marT="45731" marB="45731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951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kern="1200" cap="none" normalizeH="0" baseline="0" noProof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6. L’établissement a connaissance 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kern="1200" cap="none" normalizeH="0" baseline="0" noProof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 des accords cadres nationaux ou/et académiques relatifs aux champs professionnels de l’établissement.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kern="1200" cap="none" normalizeH="0" baseline="0" noProof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 des dispositifs favorisant l’esprit d’entreprendre et l’entreprenariat.</a:t>
                      </a:r>
                      <a:endParaRPr kumimoji="0" lang="fr-FR" altLang="fr-FR" sz="1400" b="0" i="0" u="none" strike="noStrike" kern="1200" cap="none" normalizeH="0" baseline="0" noProof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31" marB="45731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altLang="fr-F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</a:t>
                      </a: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altLang="fr-F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</a:t>
                      </a:r>
                      <a:endParaRPr kumimoji="0" lang="fr-FR" altLang="fr-F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4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altLang="fr-F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</a:t>
                      </a:r>
                      <a:endParaRPr kumimoji="0" lang="fr-FR" altLang="fr-F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altLang="fr-F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3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</a:t>
                      </a:r>
                      <a:endParaRPr kumimoji="0" lang="fr-FR" altLang="fr-F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3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kern="1200" cap="none" normalizeH="0" baseline="0" noProof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7. L’établissement participe à des instances de concertation relatives notamment au développement local.</a:t>
                      </a:r>
                      <a:endParaRPr kumimoji="0" lang="fr-FR" altLang="fr-FR" sz="1400" b="0" i="0" u="none" strike="noStrike" kern="1200" cap="none" normalizeH="0" baseline="0" noProof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31" marB="45731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altLang="fr-F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</a:t>
                      </a: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altLang="fr-F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</a:t>
                      </a:r>
                      <a:endParaRPr kumimoji="0" lang="fr-FR" altLang="fr-F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4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altLang="fr-F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</a:t>
                      </a:r>
                      <a:endParaRPr kumimoji="0" lang="fr-FR" altLang="fr-F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altLang="fr-F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3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</a:t>
                      </a:r>
                      <a:endParaRPr kumimoji="0" lang="fr-FR" altLang="fr-F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3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8. L’établissement est membre d’un dispositif favorisant la relation école-entreprise.</a:t>
                      </a:r>
                      <a:endParaRPr kumimoji="0" lang="fr-FR" altLang="fr-FR" sz="1400" b="0" i="0" u="none" strike="noStrike" kern="1200" cap="none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31" marB="45731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altLang="fr-F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</a:t>
                      </a: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altLang="fr-F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</a:t>
                      </a:r>
                      <a:endParaRPr kumimoji="0" lang="fr-FR" altLang="fr-F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4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altLang="fr-F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</a:t>
                      </a:r>
                      <a:endParaRPr kumimoji="0" lang="fr-FR" altLang="fr-F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altLang="fr-F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3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</a:t>
                      </a:r>
                      <a:endParaRPr kumimoji="0" lang="fr-FR" altLang="fr-F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3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0" i="0" u="none" strike="noStrike" kern="1200" cap="none" normalizeH="0" baseline="0" noProof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9. Des conventions de partenariat avec une ou des branche(s) professionnelle(s) ou entreprises sont opérationnelles</a:t>
                      </a:r>
                      <a:endParaRPr kumimoji="0" lang="fr-FR" altLang="fr-FR" sz="1400" b="0" i="0" u="none" strike="noStrike" kern="1200" cap="none" normalizeH="0" baseline="0" noProof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31" marB="45731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altLang="fr-F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</a:t>
                      </a: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altLang="fr-F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</a:t>
                      </a:r>
                      <a:endParaRPr kumimoji="0" lang="fr-FR" altLang="fr-F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4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altLang="fr-F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</a:t>
                      </a:r>
                      <a:endParaRPr kumimoji="0" lang="fr-FR" altLang="fr-F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altLang="fr-F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3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</a:t>
                      </a:r>
                      <a:endParaRPr kumimoji="0" lang="fr-FR" altLang="fr-F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3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0" i="0" u="none" strike="noStrike" kern="1200" cap="none" normalizeH="0" baseline="0" noProof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10. L’établissement propose un dispositif de service technique aux entreprises.</a:t>
                      </a:r>
                      <a:endParaRPr kumimoji="0" lang="fr-FR" altLang="fr-FR" sz="1400" b="0" i="0" u="none" strike="noStrike" kern="1200" cap="none" normalizeH="0" baseline="0" noProof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31" marB="45731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altLang="fr-F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</a:t>
                      </a: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altLang="fr-F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</a:t>
                      </a:r>
                      <a:endParaRPr kumimoji="0" lang="fr-FR" altLang="fr-F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4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altLang="fr-F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</a:t>
                      </a:r>
                      <a:endParaRPr kumimoji="0" lang="fr-FR" altLang="fr-F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altLang="fr-F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3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</a:t>
                      </a:r>
                      <a:endParaRPr kumimoji="0" lang="fr-FR" altLang="fr-F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3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11. L’établissement développe un partenariat opérationnel avec un ou plusieurs établissement(s) universitaire(s) dans le cadre d’un conventionnement.</a:t>
                      </a:r>
                      <a:endParaRPr kumimoji="0" lang="fr-FR" altLang="fr-FR" sz="1400" b="0" i="0" u="none" strike="noStrike" kern="1200" cap="none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31" marB="45731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altLang="fr-F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4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  <a:sym typeface="Wingdings" panose="05000000000000000000" pitchFamily="2" charset="2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altLang="fr-F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4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altLang="fr-F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altLang="fr-F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3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12. L’établissement met en œuvre des actions favorisant l’orientation et l’insertion.</a:t>
                      </a:r>
                      <a:endParaRPr kumimoji="0" lang="fr-FR" altLang="fr-FR" sz="1400" b="0" i="0" u="none" strike="noStrike" kern="1200" cap="none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31" marB="45731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altLang="fr-F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</a:t>
                      </a: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altLang="fr-F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</a:t>
                      </a:r>
                      <a:endParaRPr kumimoji="0" lang="fr-FR" altLang="fr-F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4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altLang="fr-F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</a:t>
                      </a:r>
                      <a:endParaRPr kumimoji="0" lang="fr-FR" altLang="fr-F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altLang="fr-F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3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</a:t>
                      </a:r>
                      <a:endParaRPr kumimoji="0" lang="fr-FR" altLang="fr-F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3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4" name="Titre 1"/>
          <p:cNvSpPr txBox="1">
            <a:spLocks/>
          </p:cNvSpPr>
          <p:nvPr/>
        </p:nvSpPr>
        <p:spPr>
          <a:xfrm>
            <a:off x="323528" y="548680"/>
            <a:ext cx="8568952" cy="749351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7030A0"/>
                </a:solidFill>
                <a:latin typeface="+mj-lt"/>
                <a:ea typeface="MS PGothic" panose="020B0600070205080204" pitchFamily="34" charset="-128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 Narrow" pitchFamily="34" charset="0"/>
                <a:ea typeface="MS PGothic" panose="020B0600070205080204" pitchFamily="34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 Narrow" pitchFamily="34" charset="0"/>
                <a:ea typeface="MS PGothic" panose="020B0600070205080204" pitchFamily="34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 Narrow" pitchFamily="34" charset="0"/>
                <a:ea typeface="MS PGothic" panose="020B0600070205080204" pitchFamily="34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 Narrow" pitchFamily="34" charset="0"/>
                <a:ea typeface="MS PGothic" panose="020B0600070205080204" pitchFamily="34" charset="-128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 Narrow" pitchFamily="34" charset="0"/>
                <a:ea typeface="ＭＳ Ｐゴシック" pitchFamily="34" charset="-128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 Narrow" pitchFamily="34" charset="0"/>
                <a:ea typeface="ＭＳ Ｐゴシック" pitchFamily="34" charset="-128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 Narrow" pitchFamily="34" charset="0"/>
                <a:ea typeface="ＭＳ Ｐゴシック" pitchFamily="34" charset="-128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 Narrow" pitchFamily="34" charset="0"/>
                <a:ea typeface="ＭＳ Ｐゴシック" pitchFamily="34" charset="-128"/>
              </a:defRPr>
            </a:lvl9pPr>
          </a:lstStyle>
          <a:p>
            <a:r>
              <a:rPr lang="fr-FR" sz="2000" kern="0" dirty="0"/>
              <a:t>Critère 3 - </a:t>
            </a:r>
            <a:r>
              <a:rPr lang="fr-FR" sz="2000" dirty="0"/>
              <a:t>Un partenariat actif avec le tissu économique local et les organismes de proximité agissant dans les domaines de la formation professionnelle, de l’orientation et de l’insertion</a:t>
            </a:r>
            <a:endParaRPr lang="fr-FR" sz="2000" kern="0" dirty="0"/>
          </a:p>
        </p:txBody>
      </p:sp>
    </p:spTree>
    <p:extLst>
      <p:ext uri="{BB962C8B-B14F-4D97-AF65-F5344CB8AC3E}">
        <p14:creationId xmlns:p14="http://schemas.microsoft.com/office/powerpoint/2010/main" val="9562409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1520" y="1124744"/>
            <a:ext cx="8662407" cy="422440"/>
          </a:xfrm>
        </p:spPr>
        <p:txBody>
          <a:bodyPr/>
          <a:lstStyle/>
          <a:p>
            <a:pPr algn="just"/>
            <a:r>
              <a:rPr lang="fr-FR" sz="2000" dirty="0"/>
              <a:t>Critère 3 - Un partenariat actif avec le tissu économique local et les organismes de proximité agissant dans les domaines de la formation professionnelle, de l’orientation et de l’insertion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9057" y="1772816"/>
            <a:ext cx="8229600" cy="4099288"/>
          </a:xfrm>
        </p:spPr>
        <p:txBody>
          <a:bodyPr/>
          <a:lstStyle/>
          <a:p>
            <a:r>
              <a:rPr lang="fr-FR" dirty="0"/>
              <a:t>PF…</a:t>
            </a:r>
          </a:p>
          <a:p>
            <a:endParaRPr lang="fr-FR" dirty="0"/>
          </a:p>
          <a:p>
            <a:r>
              <a:rPr lang="fr-FR" dirty="0"/>
              <a:t>Penser à mettre en lien hypertexte le point fort, la remarque ou la non conformité et son explication</a:t>
            </a:r>
          </a:p>
        </p:txBody>
      </p:sp>
    </p:spTree>
    <p:extLst>
      <p:ext uri="{BB962C8B-B14F-4D97-AF65-F5344CB8AC3E}">
        <p14:creationId xmlns:p14="http://schemas.microsoft.com/office/powerpoint/2010/main" val="41185488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437" name="Group 5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6395054"/>
              </p:ext>
            </p:extLst>
          </p:nvPr>
        </p:nvGraphicFramePr>
        <p:xfrm>
          <a:off x="1043608" y="2060848"/>
          <a:ext cx="7416825" cy="1749367"/>
        </p:xfrm>
        <a:graphic>
          <a:graphicData uri="http://schemas.openxmlformats.org/drawingml/2006/table">
            <a:tbl>
              <a:tblPr/>
              <a:tblGrid>
                <a:gridCol w="44095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60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980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9603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1712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9110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Détails de critère</a:t>
                      </a:r>
                    </a:p>
                  </a:txBody>
                  <a:tcPr marT="45731" marB="45731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PF</a:t>
                      </a:r>
                    </a:p>
                  </a:txBody>
                  <a:tcPr marT="45731" marB="45731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</a:t>
                      </a:r>
                    </a:p>
                  </a:txBody>
                  <a:tcPr marT="45731" marB="45731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</a:t>
                      </a:r>
                    </a:p>
                  </a:txBody>
                  <a:tcPr marT="45731" marB="45731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NC</a:t>
                      </a:r>
                    </a:p>
                  </a:txBody>
                  <a:tcPr marT="45731" marB="45731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6432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13</a:t>
                      </a:r>
                      <a:r>
                        <a:rPr kumimoji="0" lang="fr-FR" sz="14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. L’établissement organise des actions issues de partenariats et/ou les membres de l’équipe éducative participent à des formations inscrites dans l’axe “actions culturelles du projet d’établissement”.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fr-FR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31" marB="45731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altLang="fr-F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</a:t>
                      </a: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altLang="fr-F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</a:t>
                      </a:r>
                      <a:endParaRPr kumimoji="0" lang="fr-FR" altLang="fr-F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4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altLang="fr-F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</a:t>
                      </a:r>
                      <a:endParaRPr kumimoji="0" lang="fr-FR" altLang="fr-F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altLang="fr-F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3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</a:t>
                      </a:r>
                      <a:endParaRPr kumimoji="0" lang="fr-FR" altLang="fr-F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3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Titre 1"/>
          <p:cNvSpPr txBox="1">
            <a:spLocks/>
          </p:cNvSpPr>
          <p:nvPr/>
        </p:nvSpPr>
        <p:spPr>
          <a:xfrm>
            <a:off x="1631181" y="1196752"/>
            <a:ext cx="7543800" cy="749351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7030A0"/>
                </a:solidFill>
                <a:latin typeface="+mj-lt"/>
                <a:ea typeface="MS PGothic" panose="020B0600070205080204" pitchFamily="34" charset="-128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 Narrow" pitchFamily="34" charset="0"/>
                <a:ea typeface="MS PGothic" panose="020B0600070205080204" pitchFamily="34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 Narrow" pitchFamily="34" charset="0"/>
                <a:ea typeface="MS PGothic" panose="020B0600070205080204" pitchFamily="34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 Narrow" pitchFamily="34" charset="0"/>
                <a:ea typeface="MS PGothic" panose="020B0600070205080204" pitchFamily="34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 Narrow" pitchFamily="34" charset="0"/>
                <a:ea typeface="MS PGothic" panose="020B0600070205080204" pitchFamily="34" charset="-128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 Narrow" pitchFamily="34" charset="0"/>
                <a:ea typeface="ＭＳ Ｐゴシック" pitchFamily="34" charset="-128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 Narrow" pitchFamily="34" charset="0"/>
                <a:ea typeface="ＭＳ Ｐゴシック" pitchFamily="34" charset="-128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 Narrow" pitchFamily="34" charset="0"/>
                <a:ea typeface="ＭＳ Ｐゴシック" pitchFamily="34" charset="-128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 Narrow" pitchFamily="34" charset="0"/>
                <a:ea typeface="ＭＳ Ｐゴシック" pitchFamily="34" charset="-128"/>
              </a:defRPr>
            </a:lvl9pPr>
          </a:lstStyle>
          <a:p>
            <a:r>
              <a:rPr lang="fr-FR" sz="2400" dirty="0"/>
              <a:t>Critère 4 - </a:t>
            </a:r>
            <a:r>
              <a:rPr lang="en-US" sz="2400" dirty="0" err="1"/>
              <a:t>L’organisation</a:t>
            </a:r>
            <a:r>
              <a:rPr lang="en-US" sz="2400" dirty="0"/>
              <a:t> </a:t>
            </a:r>
            <a:r>
              <a:rPr lang="en-US" sz="2400" dirty="0" err="1"/>
              <a:t>d’actions</a:t>
            </a:r>
            <a:r>
              <a:rPr lang="en-US" sz="2400" dirty="0"/>
              <a:t> </a:t>
            </a:r>
            <a:r>
              <a:rPr lang="en-US" sz="2400" dirty="0" err="1"/>
              <a:t>culturelles</a:t>
            </a:r>
            <a:endParaRPr lang="fr-FR" sz="2400" kern="0" dirty="0"/>
          </a:p>
        </p:txBody>
      </p:sp>
    </p:spTree>
    <p:extLst>
      <p:ext uri="{BB962C8B-B14F-4D97-AF65-F5344CB8AC3E}">
        <p14:creationId xmlns:p14="http://schemas.microsoft.com/office/powerpoint/2010/main" val="17827006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43000" y="980728"/>
            <a:ext cx="7543800" cy="422440"/>
          </a:xfrm>
        </p:spPr>
        <p:txBody>
          <a:bodyPr/>
          <a:lstStyle/>
          <a:p>
            <a:r>
              <a:rPr lang="fr-FR" dirty="0"/>
              <a:t>Critère 4 - L’organisation d’actions culturelles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86031"/>
            <a:ext cx="8229600" cy="2741473"/>
          </a:xfrm>
        </p:spPr>
        <p:txBody>
          <a:bodyPr/>
          <a:lstStyle/>
          <a:p>
            <a:r>
              <a:rPr lang="fr-FR" dirty="0"/>
              <a:t>PF…</a:t>
            </a:r>
          </a:p>
          <a:p>
            <a:endParaRPr lang="fr-FR" dirty="0"/>
          </a:p>
          <a:p>
            <a:r>
              <a:rPr lang="fr-FR" dirty="0"/>
              <a:t>Penser à mettre en lien hypertexte le point fort, la remarque ou la non conformité et son explication</a:t>
            </a:r>
          </a:p>
        </p:txBody>
      </p:sp>
    </p:spTree>
    <p:extLst>
      <p:ext uri="{BB962C8B-B14F-4D97-AF65-F5344CB8AC3E}">
        <p14:creationId xmlns:p14="http://schemas.microsoft.com/office/powerpoint/2010/main" val="35184135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437" name="Group 5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028270"/>
              </p:ext>
            </p:extLst>
          </p:nvPr>
        </p:nvGraphicFramePr>
        <p:xfrm>
          <a:off x="863587" y="2404598"/>
          <a:ext cx="7416825" cy="2048803"/>
        </p:xfrm>
        <a:graphic>
          <a:graphicData uri="http://schemas.openxmlformats.org/drawingml/2006/table">
            <a:tbl>
              <a:tblPr/>
              <a:tblGrid>
                <a:gridCol w="44095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60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980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9603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1712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2478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Détails de critère</a:t>
                      </a:r>
                    </a:p>
                  </a:txBody>
                  <a:tcPr marT="45731" marB="45731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PF</a:t>
                      </a:r>
                    </a:p>
                  </a:txBody>
                  <a:tcPr marT="45731" marB="45731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</a:t>
                      </a:r>
                    </a:p>
                  </a:txBody>
                  <a:tcPr marT="45731" marB="45731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</a:t>
                      </a:r>
                    </a:p>
                  </a:txBody>
                  <a:tcPr marT="45731" marB="45731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NC</a:t>
                      </a:r>
                    </a:p>
                  </a:txBody>
                  <a:tcPr marT="45731" marB="45731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951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14. </a:t>
                      </a:r>
                      <a:r>
                        <a:rPr kumimoji="0" lang="fr-FR" sz="16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L’établissement développe un ensemble cohérent et formalisé d’actions en termes de partenariats, de mobilités, d’échanges à distance, d’actions éducatives et d’enseignements des langues.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fr-FR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31" marB="45731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altLang="fr-F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</a:t>
                      </a: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altLang="fr-F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</a:t>
                      </a:r>
                      <a:endParaRPr kumimoji="0" lang="fr-FR" altLang="fr-F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4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altLang="fr-F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</a:t>
                      </a:r>
                      <a:endParaRPr kumimoji="0" lang="fr-FR" altLang="fr-F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altLang="fr-F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3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</a:t>
                      </a:r>
                      <a:endParaRPr kumimoji="0" lang="fr-FR" altLang="fr-F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3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Titre 1"/>
          <p:cNvSpPr txBox="1">
            <a:spLocks/>
          </p:cNvSpPr>
          <p:nvPr/>
        </p:nvSpPr>
        <p:spPr>
          <a:xfrm>
            <a:off x="647056" y="1052736"/>
            <a:ext cx="8496944" cy="749351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7030A0"/>
                </a:solidFill>
                <a:latin typeface="+mj-lt"/>
                <a:ea typeface="MS PGothic" panose="020B0600070205080204" pitchFamily="34" charset="-128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 Narrow" pitchFamily="34" charset="0"/>
                <a:ea typeface="MS PGothic" panose="020B0600070205080204" pitchFamily="34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 Narrow" pitchFamily="34" charset="0"/>
                <a:ea typeface="MS PGothic" panose="020B0600070205080204" pitchFamily="34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 Narrow" pitchFamily="34" charset="0"/>
                <a:ea typeface="MS PGothic" panose="020B0600070205080204" pitchFamily="34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 Narrow" pitchFamily="34" charset="0"/>
                <a:ea typeface="MS PGothic" panose="020B0600070205080204" pitchFamily="34" charset="-128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 Narrow" pitchFamily="34" charset="0"/>
                <a:ea typeface="ＭＳ Ｐゴシック" pitchFamily="34" charset="-128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 Narrow" pitchFamily="34" charset="0"/>
                <a:ea typeface="ＭＳ Ｐゴシック" pitchFamily="34" charset="-128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 Narrow" pitchFamily="34" charset="0"/>
                <a:ea typeface="ＭＳ Ｐゴシック" pitchFamily="34" charset="-128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 Narrow" pitchFamily="34" charset="0"/>
                <a:ea typeface="ＭＳ Ｐゴシック" pitchFamily="34" charset="-128"/>
              </a:defRPr>
            </a:lvl9pPr>
          </a:lstStyle>
          <a:p>
            <a:r>
              <a:rPr lang="fr-FR" sz="2400" kern="0" dirty="0"/>
              <a:t>Critère 5 - </a:t>
            </a:r>
            <a:r>
              <a:rPr lang="fr-FR" sz="2400" dirty="0"/>
              <a:t>La mise en œuvre d’actions visant à l’ouverture internationale</a:t>
            </a:r>
            <a:r>
              <a:rPr lang="fr-FR" sz="2400" kern="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9810553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0908" y="1340768"/>
            <a:ext cx="8922184" cy="422440"/>
          </a:xfrm>
        </p:spPr>
        <p:txBody>
          <a:bodyPr/>
          <a:lstStyle/>
          <a:p>
            <a:r>
              <a:rPr lang="fr-FR" sz="2400" dirty="0"/>
              <a:t>Critère 5 - </a:t>
            </a:r>
            <a:r>
              <a:rPr lang="en-US" sz="2400" dirty="0"/>
              <a:t>La </a:t>
            </a:r>
            <a:r>
              <a:rPr lang="fr-FR" sz="2400" dirty="0"/>
              <a:t>mise en œuvre d’actions visant à l’ouverture internationale.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074437"/>
            <a:ext cx="8229600" cy="2952327"/>
          </a:xfrm>
        </p:spPr>
        <p:txBody>
          <a:bodyPr/>
          <a:lstStyle/>
          <a:p>
            <a:r>
              <a:rPr lang="fr-FR" dirty="0"/>
              <a:t>PF…</a:t>
            </a:r>
          </a:p>
          <a:p>
            <a:endParaRPr lang="fr-FR" dirty="0"/>
          </a:p>
          <a:p>
            <a:r>
              <a:rPr lang="fr-FR" dirty="0"/>
              <a:t>Penser à mettre en lien hypertexte le point fort, la remarque ou la non conformité et son explication</a:t>
            </a:r>
          </a:p>
        </p:txBody>
      </p:sp>
    </p:spTree>
    <p:extLst>
      <p:ext uri="{BB962C8B-B14F-4D97-AF65-F5344CB8AC3E}">
        <p14:creationId xmlns:p14="http://schemas.microsoft.com/office/powerpoint/2010/main" val="336426663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437" name="Group 5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8165958"/>
              </p:ext>
            </p:extLst>
          </p:nvPr>
        </p:nvGraphicFramePr>
        <p:xfrm>
          <a:off x="863587" y="2276872"/>
          <a:ext cx="7416825" cy="2952329"/>
        </p:xfrm>
        <a:graphic>
          <a:graphicData uri="http://schemas.openxmlformats.org/drawingml/2006/table">
            <a:tbl>
              <a:tblPr/>
              <a:tblGrid>
                <a:gridCol w="44095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60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980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9603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1712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0226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Détails de critère</a:t>
                      </a:r>
                    </a:p>
                  </a:txBody>
                  <a:tcPr marT="45731" marB="45731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PF</a:t>
                      </a:r>
                    </a:p>
                  </a:txBody>
                  <a:tcPr marT="45731" marB="45731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</a:t>
                      </a:r>
                    </a:p>
                  </a:txBody>
                  <a:tcPr marT="45731" marB="45731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</a:t>
                      </a:r>
                    </a:p>
                  </a:txBody>
                  <a:tcPr marT="45731" marB="45731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NC</a:t>
                      </a:r>
                    </a:p>
                  </a:txBody>
                  <a:tcPr marT="45731" marB="45731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06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kern="1200" cap="none" normalizeH="0" baseline="0" noProof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15. L’établissement propose un dispositif de personnalisation de parcours et de suivi.</a:t>
                      </a:r>
                      <a:endParaRPr kumimoji="0" lang="fr-FR" altLang="fr-FR" sz="1600" b="0" i="0" u="none" strike="noStrike" kern="1200" cap="none" normalizeH="0" baseline="0" noProof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31" marB="45731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altLang="fr-F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</a:t>
                      </a: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altLang="fr-F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</a:t>
                      </a:r>
                      <a:endParaRPr kumimoji="0" lang="fr-FR" altLang="fr-F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4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altLang="fr-F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</a:t>
                      </a:r>
                      <a:endParaRPr kumimoji="0" lang="fr-FR" altLang="fr-F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altLang="fr-F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3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</a:t>
                      </a:r>
                      <a:endParaRPr kumimoji="0" lang="fr-FR" altLang="fr-F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3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5054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600" b="0" i="0" u="none" strike="noStrike" kern="1200" cap="none" normalizeH="0" baseline="0" noProof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16. L’établissement propose un dispositif de prévention du décrochage.</a:t>
                      </a:r>
                      <a:endParaRPr kumimoji="0" lang="fr-FR" altLang="fr-FR" sz="1600" b="0" i="0" u="none" strike="noStrike" kern="1200" cap="none" normalizeH="0" baseline="0" noProof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31" marB="45731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altLang="fr-F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</a:t>
                      </a: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altLang="fr-F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</a:t>
                      </a:r>
                      <a:endParaRPr kumimoji="0" lang="fr-FR" altLang="fr-F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4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altLang="fr-F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</a:t>
                      </a:r>
                      <a:endParaRPr kumimoji="0" lang="fr-FR" altLang="fr-F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altLang="fr-F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3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</a:t>
                      </a:r>
                      <a:endParaRPr kumimoji="0" lang="fr-FR" altLang="fr-F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3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388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6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17. L’établissement dispose d’un dispositif de remise à niveau pour les publics bénéﬁciant de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6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passerelles.</a:t>
                      </a:r>
                      <a:endParaRPr kumimoji="0" lang="fr-FR" altLang="fr-FR" sz="1600" b="0" i="0" u="none" strike="noStrike" kern="1200" cap="none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31" marB="45731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altLang="fr-F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</a:t>
                      </a: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altLang="fr-F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</a:t>
                      </a:r>
                      <a:endParaRPr kumimoji="0" lang="fr-FR" altLang="fr-F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4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altLang="fr-F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</a:t>
                      </a:r>
                      <a:endParaRPr kumimoji="0" lang="fr-FR" altLang="fr-F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altLang="fr-F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3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</a:t>
                      </a:r>
                      <a:endParaRPr kumimoji="0" lang="fr-FR" altLang="fr-F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3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" name="Titre 1"/>
          <p:cNvSpPr txBox="1">
            <a:spLocks/>
          </p:cNvSpPr>
          <p:nvPr/>
        </p:nvSpPr>
        <p:spPr>
          <a:xfrm>
            <a:off x="251520" y="836712"/>
            <a:ext cx="9199984" cy="1080119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7030A0"/>
                </a:solidFill>
                <a:latin typeface="+mj-lt"/>
                <a:ea typeface="MS PGothic" panose="020B0600070205080204" pitchFamily="34" charset="-128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 Narrow" pitchFamily="34" charset="0"/>
                <a:ea typeface="MS PGothic" panose="020B0600070205080204" pitchFamily="34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 Narrow" pitchFamily="34" charset="0"/>
                <a:ea typeface="MS PGothic" panose="020B0600070205080204" pitchFamily="34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 Narrow" pitchFamily="34" charset="0"/>
                <a:ea typeface="MS PGothic" panose="020B0600070205080204" pitchFamily="34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 Narrow" pitchFamily="34" charset="0"/>
                <a:ea typeface="MS PGothic" panose="020B0600070205080204" pitchFamily="34" charset="-128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 Narrow" pitchFamily="34" charset="0"/>
                <a:ea typeface="ＭＳ Ｐゴシック" pitchFamily="34" charset="-128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 Narrow" pitchFamily="34" charset="0"/>
                <a:ea typeface="ＭＳ Ｐゴシック" pitchFamily="34" charset="-128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 Narrow" pitchFamily="34" charset="0"/>
                <a:ea typeface="ＭＳ Ｐゴシック" pitchFamily="34" charset="-128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 Narrow" pitchFamily="34" charset="0"/>
                <a:ea typeface="ＭＳ Ｐゴシック" pitchFamily="34" charset="-128"/>
              </a:defRPr>
            </a:lvl9pPr>
          </a:lstStyle>
          <a:p>
            <a:r>
              <a:rPr lang="fr-FR" sz="2000" kern="0" dirty="0"/>
              <a:t>Critère 6 - </a:t>
            </a:r>
            <a:r>
              <a:rPr lang="fr-FR" sz="2000" dirty="0"/>
              <a:t>La mise en place et le suivi d’actions pour prévenir le décrochage scolaire et pour accueillir des jeunes bénéﬁciant du droit au retour à la formation initiale prévu à l’article L.122-2</a:t>
            </a:r>
            <a:endParaRPr lang="fr-FR" sz="2000" kern="0" dirty="0"/>
          </a:p>
        </p:txBody>
      </p:sp>
    </p:spTree>
    <p:extLst>
      <p:ext uri="{BB962C8B-B14F-4D97-AF65-F5344CB8AC3E}">
        <p14:creationId xmlns:p14="http://schemas.microsoft.com/office/powerpoint/2010/main" val="83163558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1520" y="836712"/>
            <a:ext cx="8229600" cy="1214528"/>
          </a:xfrm>
        </p:spPr>
        <p:txBody>
          <a:bodyPr/>
          <a:lstStyle/>
          <a:p>
            <a:r>
              <a:rPr lang="fr-FR" sz="2400" dirty="0"/>
              <a:t>Critère 6 - La mise en place et le suivi d’actions pour prévenir le décrochage scolaire et pour accueillir des jeunes bénéﬁciant</a:t>
            </a:r>
            <a:br>
              <a:rPr lang="fr-FR" sz="2400" dirty="0"/>
            </a:br>
            <a:r>
              <a:rPr lang="fr-FR" sz="2400" dirty="0"/>
              <a:t>du droit au retour à la formation initiale prévu à l’article L.122-2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2430497"/>
            <a:ext cx="8229600" cy="2376264"/>
          </a:xfrm>
        </p:spPr>
        <p:txBody>
          <a:bodyPr/>
          <a:lstStyle/>
          <a:p>
            <a:r>
              <a:rPr lang="fr-FR" dirty="0"/>
              <a:t>PF…</a:t>
            </a:r>
          </a:p>
          <a:p>
            <a:endParaRPr lang="fr-FR" dirty="0"/>
          </a:p>
          <a:p>
            <a:r>
              <a:rPr lang="fr-FR" dirty="0"/>
              <a:t>Penser à mettre en lien hypertexte le point fort, la remarque ou la non conformité et son explication</a:t>
            </a:r>
          </a:p>
        </p:txBody>
      </p:sp>
    </p:spTree>
    <p:extLst>
      <p:ext uri="{BB962C8B-B14F-4D97-AF65-F5344CB8AC3E}">
        <p14:creationId xmlns:p14="http://schemas.microsoft.com/office/powerpoint/2010/main" val="12182202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C564C8A-438F-4392-8083-46FB79E785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LABEL  LYCÉE  DES  MÉTIERS</a:t>
            </a:r>
            <a:b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Audit de Labellisation / de suivi / de renouvellement</a:t>
            </a:r>
            <a:b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Etablissement ……</a:t>
            </a:r>
            <a:b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Date du  ……</a:t>
            </a:r>
          </a:p>
          <a:p>
            <a:pPr marL="0" indent="0">
              <a:buNone/>
            </a:pP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fr-FR" sz="3200" b="1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Réunion de clôture </a:t>
            </a:r>
          </a:p>
        </p:txBody>
      </p:sp>
    </p:spTree>
    <p:extLst>
      <p:ext uri="{BB962C8B-B14F-4D97-AF65-F5344CB8AC3E}">
        <p14:creationId xmlns:p14="http://schemas.microsoft.com/office/powerpoint/2010/main" val="260468293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437" name="Group 5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0762059"/>
              </p:ext>
            </p:extLst>
          </p:nvPr>
        </p:nvGraphicFramePr>
        <p:xfrm>
          <a:off x="755576" y="1916832"/>
          <a:ext cx="7416825" cy="3455627"/>
        </p:xfrm>
        <a:graphic>
          <a:graphicData uri="http://schemas.openxmlformats.org/drawingml/2006/table">
            <a:tbl>
              <a:tblPr/>
              <a:tblGrid>
                <a:gridCol w="44095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60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980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9603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1712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2483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Détails de critère</a:t>
                      </a:r>
                    </a:p>
                  </a:txBody>
                  <a:tcPr marT="45731" marB="45731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PF</a:t>
                      </a:r>
                    </a:p>
                  </a:txBody>
                  <a:tcPr marT="45731" marB="45731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</a:t>
                      </a:r>
                    </a:p>
                  </a:txBody>
                  <a:tcPr marT="45731" marB="45731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</a:t>
                      </a:r>
                    </a:p>
                  </a:txBody>
                  <a:tcPr marT="45731" marB="45731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NC</a:t>
                      </a:r>
                    </a:p>
                  </a:txBody>
                  <a:tcPr marT="45731" marB="45731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7022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kern="1200" cap="none" normalizeH="0" baseline="0" noProof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18. L’établissement déﬁnit et met en œuvre un plan de communication visant la mise en valeur des métiers et des parcours de formation.</a:t>
                      </a:r>
                      <a:endParaRPr kumimoji="0" lang="fr-FR" altLang="fr-FR" sz="1600" b="0" i="0" u="none" strike="noStrike" kern="1200" cap="none" normalizeH="0" baseline="0" noProof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31" marB="45731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altLang="fr-F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</a:t>
                      </a: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altLang="fr-F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</a:t>
                      </a:r>
                      <a:endParaRPr kumimoji="0" lang="fr-FR" altLang="fr-FR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4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altLang="fr-F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</a:t>
                      </a:r>
                      <a:endParaRPr kumimoji="0" lang="fr-FR" altLang="fr-FR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altLang="fr-F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3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</a:t>
                      </a:r>
                      <a:endParaRPr kumimoji="0" lang="fr-FR" altLang="fr-FR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3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6056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19. L’établissement propose des actions d’information sur les métiers et les formations professionnelles en direction des enseignants, des familles, des élèves et des acteurs de l’information et de l’orientation.</a:t>
                      </a:r>
                      <a:endParaRPr kumimoji="0" lang="fr-FR" altLang="fr-FR" sz="1600" b="0" i="0" u="none" strike="noStrike" kern="1200" cap="none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31" marB="45731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altLang="fr-F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</a:t>
                      </a: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altLang="fr-F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</a:t>
                      </a:r>
                      <a:endParaRPr kumimoji="0" lang="fr-FR" altLang="fr-FR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4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altLang="fr-F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</a:t>
                      </a:r>
                      <a:endParaRPr kumimoji="0" lang="fr-FR" altLang="fr-FR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altLang="fr-F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3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</a:t>
                      </a:r>
                      <a:endParaRPr kumimoji="0" lang="fr-FR" altLang="fr-FR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3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" name="Titre 1"/>
          <p:cNvSpPr txBox="1">
            <a:spLocks/>
          </p:cNvSpPr>
          <p:nvPr/>
        </p:nvSpPr>
        <p:spPr>
          <a:xfrm>
            <a:off x="800100" y="1110865"/>
            <a:ext cx="7543800" cy="749351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7030A0"/>
                </a:solidFill>
                <a:latin typeface="+mj-lt"/>
                <a:ea typeface="MS PGothic" panose="020B0600070205080204" pitchFamily="34" charset="-128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 Narrow" pitchFamily="34" charset="0"/>
                <a:ea typeface="MS PGothic" panose="020B0600070205080204" pitchFamily="34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 Narrow" pitchFamily="34" charset="0"/>
                <a:ea typeface="MS PGothic" panose="020B0600070205080204" pitchFamily="34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 Narrow" pitchFamily="34" charset="0"/>
                <a:ea typeface="MS PGothic" panose="020B0600070205080204" pitchFamily="34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 Narrow" pitchFamily="34" charset="0"/>
                <a:ea typeface="MS PGothic" panose="020B0600070205080204" pitchFamily="34" charset="-128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 Narrow" pitchFamily="34" charset="0"/>
                <a:ea typeface="ＭＳ Ｐゴシック" pitchFamily="34" charset="-128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 Narrow" pitchFamily="34" charset="0"/>
                <a:ea typeface="ＭＳ Ｐゴシック" pitchFamily="34" charset="-128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 Narrow" pitchFamily="34" charset="0"/>
                <a:ea typeface="ＭＳ Ｐゴシック" pitchFamily="34" charset="-128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 Narrow" pitchFamily="34" charset="0"/>
                <a:ea typeface="ＭＳ Ｐゴシック" pitchFamily="34" charset="-128"/>
              </a:defRPr>
            </a:lvl9pPr>
          </a:lstStyle>
          <a:p>
            <a:r>
              <a:rPr lang="fr-FR" sz="2400" kern="0" dirty="0"/>
              <a:t>Critère 7 - </a:t>
            </a:r>
            <a:r>
              <a:rPr lang="fr-FR" sz="2400" dirty="0"/>
              <a:t>Une politique </a:t>
            </a:r>
            <a:r>
              <a:rPr lang="en-US" sz="2400" dirty="0"/>
              <a:t>active de communication</a:t>
            </a:r>
            <a:endParaRPr lang="fr-FR" sz="2400" kern="0" dirty="0"/>
          </a:p>
        </p:txBody>
      </p:sp>
    </p:spTree>
    <p:extLst>
      <p:ext uri="{BB962C8B-B14F-4D97-AF65-F5344CB8AC3E}">
        <p14:creationId xmlns:p14="http://schemas.microsoft.com/office/powerpoint/2010/main" val="128305843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202279"/>
            <a:ext cx="8229600" cy="2453441"/>
          </a:xfrm>
        </p:spPr>
        <p:txBody>
          <a:bodyPr/>
          <a:lstStyle/>
          <a:p>
            <a:r>
              <a:rPr lang="fr-FR" dirty="0"/>
              <a:t>PF…</a:t>
            </a:r>
          </a:p>
          <a:p>
            <a:endParaRPr lang="fr-FR" dirty="0"/>
          </a:p>
          <a:p>
            <a:r>
              <a:rPr lang="fr-FR" dirty="0"/>
              <a:t>Penser à mettre en lien hypertexte le point fort, la remarque ou la non conformité et son explication</a:t>
            </a:r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611560" y="1196752"/>
            <a:ext cx="7543800" cy="749351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7030A0"/>
                </a:solidFill>
                <a:latin typeface="+mj-lt"/>
                <a:ea typeface="MS PGothic" panose="020B0600070205080204" pitchFamily="34" charset="-128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 Narrow" pitchFamily="34" charset="0"/>
                <a:ea typeface="MS PGothic" panose="020B0600070205080204" pitchFamily="34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 Narrow" pitchFamily="34" charset="0"/>
                <a:ea typeface="MS PGothic" panose="020B0600070205080204" pitchFamily="34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 Narrow" pitchFamily="34" charset="0"/>
                <a:ea typeface="MS PGothic" panose="020B0600070205080204" pitchFamily="34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 Narrow" pitchFamily="34" charset="0"/>
                <a:ea typeface="MS PGothic" panose="020B0600070205080204" pitchFamily="34" charset="-128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 Narrow" pitchFamily="34" charset="0"/>
                <a:ea typeface="ＭＳ Ｐゴシック" pitchFamily="34" charset="-128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 Narrow" pitchFamily="34" charset="0"/>
                <a:ea typeface="ＭＳ Ｐゴシック" pitchFamily="34" charset="-128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 Narrow" pitchFamily="34" charset="0"/>
                <a:ea typeface="ＭＳ Ｐゴシック" pitchFamily="34" charset="-128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 Narrow" pitchFamily="34" charset="0"/>
                <a:ea typeface="ＭＳ Ｐゴシック" pitchFamily="34" charset="-128"/>
              </a:defRPr>
            </a:lvl9pPr>
          </a:lstStyle>
          <a:p>
            <a:r>
              <a:rPr lang="fr-FR" sz="2400" kern="0" dirty="0"/>
              <a:t>Critère 7 - </a:t>
            </a:r>
            <a:r>
              <a:rPr lang="fr-FR" sz="2400" dirty="0"/>
              <a:t>Une politique </a:t>
            </a:r>
            <a:r>
              <a:rPr lang="en-US" sz="2400" dirty="0"/>
              <a:t>active de communication</a:t>
            </a:r>
            <a:endParaRPr lang="fr-FR" sz="2400" kern="0" dirty="0"/>
          </a:p>
        </p:txBody>
      </p:sp>
    </p:spTree>
    <p:extLst>
      <p:ext uri="{BB962C8B-B14F-4D97-AF65-F5344CB8AC3E}">
        <p14:creationId xmlns:p14="http://schemas.microsoft.com/office/powerpoint/2010/main" val="102124286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55576" y="1052736"/>
            <a:ext cx="6246897" cy="422440"/>
          </a:xfrm>
        </p:spPr>
        <p:txBody>
          <a:bodyPr/>
          <a:lstStyle/>
          <a:p>
            <a:r>
              <a:rPr lang="fr-FR" dirty="0"/>
              <a:t>Axes de progrès et points de vigilance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3528" y="1844824"/>
            <a:ext cx="8229600" cy="3029505"/>
          </a:xfrm>
        </p:spPr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8345508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539552" y="1316361"/>
            <a:ext cx="7772400" cy="864096"/>
          </a:xfrm>
        </p:spPr>
        <p:txBody>
          <a:bodyPr/>
          <a:lstStyle/>
          <a:p>
            <a:pPr algn="ctr"/>
            <a:r>
              <a:rPr lang="fr-FR" dirty="0"/>
              <a:t>Échanges sur les constats</a:t>
            </a:r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5589" y="2420888"/>
            <a:ext cx="2600325" cy="175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440244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11783" y="836711"/>
            <a:ext cx="4104456" cy="422440"/>
          </a:xfrm>
        </p:spPr>
        <p:txBody>
          <a:bodyPr/>
          <a:lstStyle/>
          <a:p>
            <a:r>
              <a:rPr lang="fr-FR" dirty="0"/>
              <a:t>Après l’audit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83568" y="1412777"/>
            <a:ext cx="8229600" cy="4320480"/>
          </a:xfrm>
        </p:spPr>
        <p:txBody>
          <a:bodyPr/>
          <a:lstStyle/>
          <a:p>
            <a:pPr algn="just" eaLnBrk="1" hangingPunct="1"/>
            <a:r>
              <a:rPr lang="fr-FR" altLang="fr-FR" sz="2000" b="1" dirty="0">
                <a:solidFill>
                  <a:srgbClr val="002060"/>
                </a:solidFill>
              </a:rPr>
              <a:t>Questionnaire de satisfaction</a:t>
            </a:r>
          </a:p>
          <a:p>
            <a:pPr lvl="1" eaLnBrk="1" hangingPunct="1">
              <a:buFont typeface="Arial" panose="020B0604020202020204" pitchFamily="34" charset="0"/>
              <a:buChar char="•"/>
            </a:pPr>
            <a:endParaRPr lang="fr-FR" altLang="fr-FR" sz="1800" dirty="0">
              <a:solidFill>
                <a:srgbClr val="002060"/>
              </a:solidFill>
            </a:endParaRPr>
          </a:p>
          <a:p>
            <a:pPr algn="just" eaLnBrk="1" hangingPunct="1"/>
            <a:r>
              <a:rPr lang="fr-FR" altLang="fr-FR" sz="2000" b="1" dirty="0">
                <a:solidFill>
                  <a:srgbClr val="002060"/>
                </a:solidFill>
              </a:rPr>
              <a:t>Rapport d’audit et fiches d’écart communiqués pour le………………</a:t>
            </a:r>
          </a:p>
          <a:p>
            <a:pPr lvl="1" eaLnBrk="1" hangingPunct="1">
              <a:buFont typeface="Arial" panose="020B0604020202020204" pitchFamily="34" charset="0"/>
              <a:buChar char="•"/>
            </a:pPr>
            <a:r>
              <a:rPr lang="fr-FR" altLang="fr-FR" sz="1800" dirty="0">
                <a:solidFill>
                  <a:srgbClr val="002060"/>
                </a:solidFill>
              </a:rPr>
              <a:t>Validation du rapport d’audit et renseignement des fiches d’écart par l’établissement.</a:t>
            </a:r>
          </a:p>
          <a:p>
            <a:pPr lvl="1" eaLnBrk="1" hangingPunct="1">
              <a:buFont typeface="Arial" panose="020B0604020202020204" pitchFamily="34" charset="0"/>
              <a:buChar char="•"/>
            </a:pPr>
            <a:endParaRPr lang="fr-FR" altLang="fr-FR" sz="2000" b="1" dirty="0">
              <a:solidFill>
                <a:srgbClr val="002060"/>
              </a:solidFill>
            </a:endParaRPr>
          </a:p>
          <a:p>
            <a:pPr algn="just" eaLnBrk="1" hangingPunct="1"/>
            <a:r>
              <a:rPr lang="fr-FR" altLang="fr-FR" sz="2000" b="1" dirty="0">
                <a:solidFill>
                  <a:srgbClr val="002060"/>
                </a:solidFill>
              </a:rPr>
              <a:t>Transmission du rapport d’audit et fiche(s) d’écart à la DAFPIC pour le </a:t>
            </a:r>
          </a:p>
          <a:p>
            <a:pPr marL="0" indent="0" algn="just" eaLnBrk="1" hangingPunct="1">
              <a:buNone/>
            </a:pPr>
            <a:r>
              <a:rPr lang="fr-FR" altLang="fr-FR" sz="2000" b="1" dirty="0">
                <a:solidFill>
                  <a:srgbClr val="002060"/>
                </a:solidFill>
              </a:rPr>
              <a:t>       30 septembre.</a:t>
            </a:r>
          </a:p>
          <a:p>
            <a:pPr marL="344487" lvl="1" indent="0" eaLnBrk="1" hangingPunct="1">
              <a:buNone/>
            </a:pPr>
            <a:endParaRPr lang="fr-FR" altLang="fr-FR" sz="2000" b="1" dirty="0">
              <a:solidFill>
                <a:srgbClr val="002060"/>
              </a:solidFill>
            </a:endParaRPr>
          </a:p>
          <a:p>
            <a:pPr algn="just" eaLnBrk="1" hangingPunct="1"/>
            <a:r>
              <a:rPr lang="fr-FR" altLang="fr-FR" sz="2000" b="1" dirty="0">
                <a:solidFill>
                  <a:srgbClr val="002060"/>
                </a:solidFill>
              </a:rPr>
              <a:t>Novembre : Transmission de l’avis du  groupe académique au recteur </a:t>
            </a:r>
          </a:p>
          <a:p>
            <a:pPr marL="0" indent="0" algn="just" eaLnBrk="1" hangingPunct="1">
              <a:buNone/>
            </a:pPr>
            <a:endParaRPr lang="fr-FR" altLang="fr-FR" sz="2000" b="1" dirty="0">
              <a:solidFill>
                <a:srgbClr val="002060"/>
              </a:solidFill>
            </a:endParaRPr>
          </a:p>
          <a:p>
            <a:pPr algn="just" eaLnBrk="1" hangingPunct="1"/>
            <a:r>
              <a:rPr lang="fr-FR" altLang="fr-FR" sz="2000" b="1" dirty="0">
                <a:solidFill>
                  <a:srgbClr val="002060"/>
                </a:solidFill>
              </a:rPr>
              <a:t>Décembre : Transmission de la liste des établissements labellisés au ministère pour publication au BOEN.</a:t>
            </a:r>
          </a:p>
          <a:p>
            <a:pPr algn="just" eaLnBrk="1" hangingPunct="1"/>
            <a:endParaRPr lang="fr-FR" altLang="fr-FR" sz="2400" b="1" dirty="0">
              <a:solidFill>
                <a:srgbClr val="002060"/>
              </a:solidFill>
            </a:endParaRPr>
          </a:p>
          <a:p>
            <a:pPr algn="just" eaLnBrk="1" hangingPunct="1"/>
            <a:endParaRPr lang="fr-FR" altLang="fr-FR" sz="2400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787451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20408" y="692696"/>
            <a:ext cx="6246897" cy="422440"/>
          </a:xfrm>
        </p:spPr>
        <p:txBody>
          <a:bodyPr/>
          <a:lstStyle/>
          <a:p>
            <a:pPr algn="ctr"/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Les auditeurs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9057" y="1340768"/>
            <a:ext cx="8229600" cy="4531336"/>
          </a:xfrm>
        </p:spPr>
        <p:txBody>
          <a:bodyPr/>
          <a:lstStyle/>
          <a:p>
            <a:pPr marL="0" indent="0">
              <a:buNone/>
            </a:pP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Auditeur référent</a:t>
            </a:r>
          </a:p>
          <a:p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Prénom, nom, qualité</a:t>
            </a:r>
          </a:p>
          <a:p>
            <a:pPr marL="0" indent="0">
              <a:buNone/>
            </a:pP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Co-auditeur(s)</a:t>
            </a:r>
          </a:p>
          <a:p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Prénom, nom, qualité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376649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547664" y="620688"/>
            <a:ext cx="6174889" cy="422440"/>
          </a:xfrm>
        </p:spPr>
        <p:txBody>
          <a:bodyPr/>
          <a:lstStyle/>
          <a:p>
            <a:pPr algn="ctr"/>
            <a:r>
              <a:rPr lang="fr-FR" dirty="0"/>
              <a:t>Le référentiel d’audit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9057" y="1124744"/>
            <a:ext cx="8229600" cy="5045729"/>
          </a:xfrm>
        </p:spPr>
        <p:txBody>
          <a:bodyPr/>
          <a:lstStyle/>
          <a:p>
            <a:pPr marL="0" indent="0">
              <a:buNone/>
            </a:pPr>
            <a:r>
              <a:rPr lang="fr-FR" altLang="fr-FR" sz="2400" b="1" dirty="0">
                <a:solidFill>
                  <a:srgbClr val="002060"/>
                </a:solidFill>
              </a:rPr>
              <a:t>Le référentiel académique Lycée des métiers</a:t>
            </a:r>
          </a:p>
          <a:p>
            <a:pPr marL="0" indent="0">
              <a:spcBef>
                <a:spcPts val="0"/>
              </a:spcBef>
              <a:buNone/>
            </a:pPr>
            <a:r>
              <a:rPr lang="fr-FR" altLang="fr-FR" sz="2400" b="1" dirty="0">
                <a:solidFill>
                  <a:srgbClr val="002060"/>
                </a:solidFill>
              </a:rPr>
              <a:t>(Circulaire n°2016-129 du 31-8-2016) </a:t>
            </a:r>
          </a:p>
          <a:p>
            <a:pPr marL="0" indent="0" algn="ctr">
              <a:buNone/>
            </a:pPr>
            <a:endParaRPr lang="fr-FR" altLang="fr-FR" sz="200" b="1" dirty="0">
              <a:solidFill>
                <a:srgbClr val="FF0000"/>
              </a:solidFill>
            </a:endParaRPr>
          </a:p>
          <a:p>
            <a:r>
              <a:rPr lang="fr-FR" altLang="fr-FR" sz="2400" b="1" dirty="0">
                <a:solidFill>
                  <a:srgbClr val="002060"/>
                </a:solidFill>
              </a:rPr>
              <a:t>7 critères 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FR" altLang="fr-FR" sz="1800" b="1" i="1" dirty="0">
                <a:solidFill>
                  <a:srgbClr val="002060"/>
                </a:solidFill>
              </a:rPr>
              <a:t>Une offre de formations professionnelles construite autour d’un ensemble de métiers et de parcours de formation,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FR" altLang="fr-FR" sz="1800" b="1" i="1" dirty="0">
                <a:solidFill>
                  <a:srgbClr val="002060"/>
                </a:solidFill>
              </a:rPr>
              <a:t>L’accueil de publics de statuts différents,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FR" altLang="fr-FR" sz="1800" b="1" i="1" dirty="0">
                <a:solidFill>
                  <a:srgbClr val="002060"/>
                </a:solidFill>
              </a:rPr>
              <a:t>Un partenariat actif avec le tissu économique local et les organismes de proximité agissant dans les domaines de la formation professionnelle, de l’orientation et de l’insertion,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FR" altLang="fr-FR" sz="1800" b="1" i="1" dirty="0">
                <a:solidFill>
                  <a:srgbClr val="002060"/>
                </a:solidFill>
              </a:rPr>
              <a:t>L’organisation d’actions culturelles,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FR" altLang="fr-FR" sz="1800" b="1" i="1" dirty="0">
                <a:solidFill>
                  <a:srgbClr val="002060"/>
                </a:solidFill>
              </a:rPr>
              <a:t>La mise en œuvre d’actions visant à l’ouverture internationale,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FR" altLang="fr-FR" sz="1800" b="1" i="1" dirty="0">
                <a:solidFill>
                  <a:srgbClr val="002060"/>
                </a:solidFill>
              </a:rPr>
              <a:t>La mise en place et le suivi d’actions pour prévenir le décrochage scolaire et pour accueillir des jeunes bénéficiant du droit au retour en formation initiale prévu à l’article L. 122-2,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FR" altLang="fr-FR" sz="1800" b="1" i="1" dirty="0">
                <a:solidFill>
                  <a:srgbClr val="002060"/>
                </a:solidFill>
              </a:rPr>
              <a:t>Une politique active de communication.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068714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547664" y="692696"/>
            <a:ext cx="6174889" cy="422440"/>
          </a:xfrm>
        </p:spPr>
        <p:txBody>
          <a:bodyPr/>
          <a:lstStyle/>
          <a:p>
            <a:pPr algn="ctr"/>
            <a:r>
              <a:rPr lang="fr-FR" dirty="0"/>
              <a:t>Le référentiel d’audit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9057" y="1263591"/>
            <a:ext cx="8229600" cy="4253641"/>
          </a:xfrm>
        </p:spPr>
        <p:txBody>
          <a:bodyPr/>
          <a:lstStyle/>
          <a:p>
            <a:pPr marL="2692400" indent="0">
              <a:buNone/>
            </a:pPr>
            <a:endParaRPr lang="fr-FR" altLang="fr-FR" sz="11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fr-FR" altLang="fr-FR" sz="2400" b="1" dirty="0">
                <a:solidFill>
                  <a:srgbClr val="002060"/>
                </a:solidFill>
              </a:rPr>
              <a:t>Le cahier des charges académique</a:t>
            </a:r>
          </a:p>
          <a:p>
            <a:pPr marL="0" indent="0">
              <a:spcBef>
                <a:spcPts val="0"/>
              </a:spcBef>
              <a:buNone/>
            </a:pPr>
            <a:r>
              <a:rPr lang="fr-FR" altLang="fr-FR" sz="2400" b="1" dirty="0">
                <a:solidFill>
                  <a:srgbClr val="002060"/>
                </a:solidFill>
              </a:rPr>
              <a:t>(Circulaire n°2016-129 du 31-8-2016)</a:t>
            </a:r>
          </a:p>
          <a:p>
            <a:pPr marL="0" indent="0">
              <a:buNone/>
            </a:pPr>
            <a:endParaRPr lang="fr-FR" altLang="fr-FR" sz="2400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fr-FR" altLang="fr-FR" sz="2400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fr-FR" altLang="fr-FR" sz="2400" b="1" dirty="0">
                <a:solidFill>
                  <a:srgbClr val="002060"/>
                </a:solidFill>
              </a:rPr>
              <a:t>Encouragement à la mise en place d’une démarche d’amélioration continue, telle que </a:t>
            </a:r>
            <a:r>
              <a:rPr lang="fr-FR" altLang="fr-FR" sz="2400" b="1" dirty="0" err="1">
                <a:solidFill>
                  <a:srgbClr val="002060"/>
                </a:solidFill>
              </a:rPr>
              <a:t>Qualéduc</a:t>
            </a:r>
            <a:r>
              <a:rPr lang="fr-FR" altLang="fr-FR" sz="2400" b="1" dirty="0">
                <a:solidFill>
                  <a:srgbClr val="002060"/>
                </a:solidFill>
              </a:rPr>
              <a:t>.</a:t>
            </a:r>
          </a:p>
          <a:p>
            <a:pPr>
              <a:buFontTx/>
              <a:buChar char="-"/>
            </a:pPr>
            <a:endParaRPr lang="fr-FR" altLang="fr-FR" sz="2000" b="1" dirty="0">
              <a:solidFill>
                <a:srgbClr val="002060"/>
              </a:solidFill>
            </a:endParaRPr>
          </a:p>
          <a:p>
            <a:endParaRPr lang="fr-FR" altLang="fr-FR" sz="2400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511216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9057" y="1844823"/>
            <a:ext cx="8229600" cy="4608513"/>
          </a:xfrm>
        </p:spPr>
        <p:txBody>
          <a:bodyPr/>
          <a:lstStyle/>
          <a:p>
            <a:pPr eaLnBrk="1" hangingPunct="1"/>
            <a:r>
              <a:rPr lang="fr-FR" altLang="fr-FR" sz="2400" b="1" dirty="0">
                <a:solidFill>
                  <a:srgbClr val="002060"/>
                </a:solidFill>
              </a:rPr>
              <a:t>Documentation :</a:t>
            </a:r>
          </a:p>
          <a:p>
            <a:pPr lvl="1" eaLnBrk="1" hangingPunct="1">
              <a:buFont typeface="Arial" panose="020B0604020202020204" pitchFamily="34" charset="0"/>
              <a:buChar char="•"/>
            </a:pPr>
            <a:r>
              <a:rPr lang="fr-FR" altLang="fr-FR" sz="2000" dirty="0">
                <a:solidFill>
                  <a:srgbClr val="002060"/>
                </a:solidFill>
              </a:rPr>
              <a:t>Documentation préalable transmise dans les délais</a:t>
            </a:r>
            <a:br>
              <a:rPr lang="fr-FR" altLang="fr-FR" sz="2000" dirty="0">
                <a:solidFill>
                  <a:srgbClr val="002060"/>
                </a:solidFill>
              </a:rPr>
            </a:br>
            <a:r>
              <a:rPr lang="fr-FR" altLang="fr-FR" sz="2000" dirty="0">
                <a:solidFill>
                  <a:srgbClr val="002060"/>
                </a:solidFill>
              </a:rPr>
              <a:t>prévus par la procédure d’audit.</a:t>
            </a:r>
          </a:p>
          <a:p>
            <a:pPr lvl="1" algn="just" eaLnBrk="1" hangingPunct="1">
              <a:buFont typeface="Arial" panose="020B0604020202020204" pitchFamily="34" charset="0"/>
              <a:buChar char="•"/>
            </a:pPr>
            <a:r>
              <a:rPr lang="fr-FR" altLang="fr-FR" sz="2000" dirty="0">
                <a:solidFill>
                  <a:srgbClr val="002060"/>
                </a:solidFill>
              </a:rPr>
              <a:t>Disponibilité totale des documents au cours de l’audit.</a:t>
            </a:r>
          </a:p>
          <a:p>
            <a:pPr marL="0" indent="0" eaLnBrk="1" hangingPunct="1">
              <a:buNone/>
            </a:pPr>
            <a:endParaRPr lang="fr-FR" altLang="fr-FR" sz="2400" b="1" dirty="0">
              <a:solidFill>
                <a:srgbClr val="002060"/>
              </a:solidFill>
            </a:endParaRPr>
          </a:p>
          <a:p>
            <a:pPr eaLnBrk="1" hangingPunct="1"/>
            <a:r>
              <a:rPr lang="fr-FR" altLang="fr-FR" sz="2400" b="1" dirty="0">
                <a:solidFill>
                  <a:srgbClr val="002060"/>
                </a:solidFill>
              </a:rPr>
              <a:t>Entretiens :</a:t>
            </a:r>
          </a:p>
          <a:p>
            <a:pPr lvl="1" eaLnBrk="1" hangingPunct="1">
              <a:buFont typeface="Arial" panose="020B0604020202020204" pitchFamily="34" charset="0"/>
              <a:buChar char="•"/>
            </a:pPr>
            <a:r>
              <a:rPr lang="fr-FR" altLang="fr-FR" sz="2000" dirty="0">
                <a:solidFill>
                  <a:srgbClr val="002060"/>
                </a:solidFill>
              </a:rPr>
              <a:t>Disponibilité totale des audités.</a:t>
            </a:r>
            <a:endParaRPr lang="fr-FR" dirty="0"/>
          </a:p>
        </p:txBody>
      </p:sp>
      <p:sp>
        <p:nvSpPr>
          <p:cNvPr id="4" name="Titre 1"/>
          <p:cNvSpPr txBox="1">
            <a:spLocks/>
          </p:cNvSpPr>
          <p:nvPr/>
        </p:nvSpPr>
        <p:spPr bwMode="auto">
          <a:xfrm>
            <a:off x="1475656" y="788723"/>
            <a:ext cx="5832648" cy="422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7030A0"/>
                </a:solidFill>
                <a:latin typeface="+mj-lt"/>
                <a:ea typeface="MS PGothic" panose="020B0600070205080204" pitchFamily="34" charset="-128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 Narrow" pitchFamily="34" charset="0"/>
                <a:ea typeface="MS PGothic" panose="020B0600070205080204" pitchFamily="34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 Narrow" pitchFamily="34" charset="0"/>
                <a:ea typeface="MS PGothic" panose="020B0600070205080204" pitchFamily="34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 Narrow" pitchFamily="34" charset="0"/>
                <a:ea typeface="MS PGothic" panose="020B0600070205080204" pitchFamily="34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 Narrow" pitchFamily="34" charset="0"/>
                <a:ea typeface="MS PGothic" panose="020B0600070205080204" pitchFamily="34" charset="-128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 Narrow" pitchFamily="34" charset="0"/>
                <a:ea typeface="ＭＳ Ｐゴシック" pitchFamily="34" charset="-128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 Narrow" pitchFamily="34" charset="0"/>
                <a:ea typeface="ＭＳ Ｐゴシック" pitchFamily="34" charset="-128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 Narrow" pitchFamily="34" charset="0"/>
                <a:ea typeface="ＭＳ Ｐゴシック" pitchFamily="34" charset="-128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 Narrow" pitchFamily="34" charset="0"/>
                <a:ea typeface="ＭＳ Ｐゴシック" pitchFamily="34" charset="-128"/>
              </a:defRPr>
            </a:lvl9pPr>
          </a:lstStyle>
          <a:p>
            <a:pPr algn="ctr"/>
            <a:r>
              <a:rPr lang="fr-FR" kern="0" dirty="0"/>
              <a:t>Déroulement de l’audit</a:t>
            </a:r>
          </a:p>
        </p:txBody>
      </p:sp>
    </p:spTree>
    <p:extLst>
      <p:ext uri="{BB962C8B-B14F-4D97-AF65-F5344CB8AC3E}">
        <p14:creationId xmlns:p14="http://schemas.microsoft.com/office/powerpoint/2010/main" val="38633416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411760" y="774312"/>
            <a:ext cx="5256584" cy="422440"/>
          </a:xfrm>
        </p:spPr>
        <p:txBody>
          <a:bodyPr/>
          <a:lstStyle/>
          <a:p>
            <a:r>
              <a:rPr lang="fr-FR" dirty="0"/>
              <a:t>Synthèse des constats d’audit</a:t>
            </a: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11303260"/>
              </p:ext>
            </p:extLst>
          </p:nvPr>
        </p:nvGraphicFramePr>
        <p:xfrm>
          <a:off x="669007" y="1371600"/>
          <a:ext cx="6984776" cy="41148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8205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641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fr-FR" sz="28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8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Points forts</a:t>
                      </a:r>
                    </a:p>
                    <a:p>
                      <a:r>
                        <a:rPr lang="fr-FR" sz="28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 </a:t>
                      </a: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endParaRPr lang="fr-FR" sz="28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fr-FR" sz="28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8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Remarques</a:t>
                      </a:r>
                    </a:p>
                    <a:p>
                      <a:endParaRPr lang="fr-FR" sz="28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8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fr-FR" sz="28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8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Non-conformité</a:t>
                      </a:r>
                    </a:p>
                    <a:p>
                      <a:endParaRPr lang="fr-FR" sz="28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8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10" name="Image 9"/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5271" y="2945202"/>
            <a:ext cx="1060705" cy="928117"/>
          </a:xfrm>
          <a:prstGeom prst="rect">
            <a:avLst/>
          </a:prstGeom>
        </p:spPr>
      </p:pic>
      <p:pic>
        <p:nvPicPr>
          <p:cNvPr id="11" name="Image 10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>
          <a:xfrm>
            <a:off x="3045271" y="1510116"/>
            <a:ext cx="1066752" cy="1147567"/>
          </a:xfrm>
          <a:prstGeom prst="rect">
            <a:avLst/>
          </a:prstGeom>
        </p:spPr>
      </p:pic>
      <p:pic>
        <p:nvPicPr>
          <p:cNvPr id="3" name="Image 2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20" t="12200" r="8420" b="15981"/>
          <a:stretch/>
        </p:blipFill>
        <p:spPr>
          <a:xfrm>
            <a:off x="3045271" y="4125569"/>
            <a:ext cx="1143808" cy="9878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83452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437" name="Group 5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5420162"/>
              </p:ext>
            </p:extLst>
          </p:nvPr>
        </p:nvGraphicFramePr>
        <p:xfrm>
          <a:off x="1043608" y="1844824"/>
          <a:ext cx="7416825" cy="2902265"/>
        </p:xfrm>
        <a:graphic>
          <a:graphicData uri="http://schemas.openxmlformats.org/drawingml/2006/table">
            <a:tbl>
              <a:tblPr/>
              <a:tblGrid>
                <a:gridCol w="44095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60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980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9603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1712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2478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Détails de critère</a:t>
                      </a:r>
                    </a:p>
                  </a:txBody>
                  <a:tcPr marT="45731" marB="45731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PF</a:t>
                      </a:r>
                    </a:p>
                  </a:txBody>
                  <a:tcPr marT="45731" marB="45731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</a:t>
                      </a:r>
                    </a:p>
                  </a:txBody>
                  <a:tcPr marT="45731" marB="45731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</a:t>
                      </a:r>
                    </a:p>
                  </a:txBody>
                  <a:tcPr marT="45731" marB="45731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NC</a:t>
                      </a:r>
                    </a:p>
                  </a:txBody>
                  <a:tcPr marT="45731" marB="45731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951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1. </a:t>
                      </a:r>
                      <a:r>
                        <a:rPr kumimoji="0" lang="en-US" sz="16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L’offre</a:t>
                      </a:r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de formation :</a:t>
                      </a:r>
                      <a:endParaRPr kumimoji="0" lang="fr-FR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propose des </a:t>
                      </a:r>
                      <a:r>
                        <a:rPr kumimoji="0" lang="en-US" sz="16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parcours</a:t>
                      </a:r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ascendants,</a:t>
                      </a:r>
                      <a:endParaRPr kumimoji="0" lang="fr-FR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favorise</a:t>
                      </a:r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des </a:t>
                      </a:r>
                      <a:r>
                        <a:rPr kumimoji="0" lang="en-US" sz="16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passerelles</a:t>
                      </a:r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et les </a:t>
                      </a:r>
                      <a:r>
                        <a:rPr kumimoji="0" lang="en-US" sz="16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parcours</a:t>
                      </a:r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sz="16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mixtes</a:t>
                      </a:r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fr-FR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31" marB="45731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altLang="fr-F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</a:t>
                      </a: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altLang="fr-F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</a:t>
                      </a:r>
                      <a:endParaRPr kumimoji="0" lang="fr-FR" altLang="fr-F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4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altLang="fr-F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</a:t>
                      </a:r>
                      <a:endParaRPr kumimoji="0" lang="fr-FR" altLang="fr-F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altLang="fr-F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3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</a:t>
                      </a:r>
                      <a:endParaRPr kumimoji="0" lang="fr-FR" altLang="fr-F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3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8867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2. </a:t>
                      </a:r>
                      <a:r>
                        <a:rPr kumimoji="0" lang="en-US" sz="16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L’établissement</a:t>
                      </a:r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met </a:t>
                      </a:r>
                      <a:r>
                        <a:rPr kumimoji="0" lang="en-US" sz="16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en</a:t>
                      </a:r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sz="16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valeur</a:t>
                      </a:r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les métiers et les </a:t>
                      </a:r>
                      <a:r>
                        <a:rPr kumimoji="0" lang="en-US" sz="16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parcours</a:t>
                      </a:r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qui y </a:t>
                      </a:r>
                      <a:r>
                        <a:rPr kumimoji="0" lang="en-US" sz="16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conduisent</a:t>
                      </a:r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fr-FR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fr-FR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31" marB="45731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altLang="fr-F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</a:t>
                      </a: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altLang="fr-F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</a:t>
                      </a:r>
                      <a:endParaRPr kumimoji="0" lang="fr-FR" altLang="fr-F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4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altLang="fr-F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</a:t>
                      </a:r>
                      <a:endParaRPr kumimoji="0" lang="fr-FR" altLang="fr-F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altLang="fr-F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3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</a:t>
                      </a:r>
                      <a:endParaRPr kumimoji="0" lang="fr-FR" altLang="fr-F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3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" name="Titre 1"/>
          <p:cNvSpPr txBox="1">
            <a:spLocks/>
          </p:cNvSpPr>
          <p:nvPr/>
        </p:nvSpPr>
        <p:spPr>
          <a:xfrm>
            <a:off x="395536" y="663425"/>
            <a:ext cx="8352928" cy="749351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7030A0"/>
                </a:solidFill>
                <a:latin typeface="+mj-lt"/>
                <a:ea typeface="MS PGothic" panose="020B0600070205080204" pitchFamily="34" charset="-128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 Narrow" pitchFamily="34" charset="0"/>
                <a:ea typeface="MS PGothic" panose="020B0600070205080204" pitchFamily="34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 Narrow" pitchFamily="34" charset="0"/>
                <a:ea typeface="MS PGothic" panose="020B0600070205080204" pitchFamily="34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 Narrow" pitchFamily="34" charset="0"/>
                <a:ea typeface="MS PGothic" panose="020B0600070205080204" pitchFamily="34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 Narrow" pitchFamily="34" charset="0"/>
                <a:ea typeface="MS PGothic" panose="020B0600070205080204" pitchFamily="34" charset="-128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 Narrow" pitchFamily="34" charset="0"/>
                <a:ea typeface="ＭＳ Ｐゴシック" pitchFamily="34" charset="-128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 Narrow" pitchFamily="34" charset="0"/>
                <a:ea typeface="ＭＳ Ｐゴシック" pitchFamily="34" charset="-128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 Narrow" pitchFamily="34" charset="0"/>
                <a:ea typeface="ＭＳ Ｐゴシック" pitchFamily="34" charset="-128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 Narrow" pitchFamily="34" charset="0"/>
                <a:ea typeface="ＭＳ Ｐゴシック" pitchFamily="34" charset="-128"/>
              </a:defRPr>
            </a:lvl9pPr>
          </a:lstStyle>
          <a:p>
            <a:r>
              <a:rPr lang="fr-FR" sz="2400" kern="0" dirty="0"/>
              <a:t>Critère 1 - </a:t>
            </a:r>
            <a:r>
              <a:rPr lang="en-US" sz="2400" dirty="0" err="1"/>
              <a:t>Offre</a:t>
            </a:r>
            <a:r>
              <a:rPr lang="en-US" sz="2400" dirty="0"/>
              <a:t> de formations </a:t>
            </a:r>
            <a:r>
              <a:rPr lang="en-US" sz="2400" dirty="0" err="1"/>
              <a:t>professionnelles</a:t>
            </a:r>
            <a:r>
              <a:rPr lang="en-US" sz="2400" dirty="0"/>
              <a:t> </a:t>
            </a:r>
            <a:r>
              <a:rPr lang="en-US" sz="2400" dirty="0" err="1"/>
              <a:t>construite</a:t>
            </a:r>
            <a:r>
              <a:rPr lang="en-US" sz="2400" dirty="0"/>
              <a:t> </a:t>
            </a:r>
            <a:r>
              <a:rPr lang="en-US" sz="2400" dirty="0" err="1"/>
              <a:t>autour</a:t>
            </a:r>
            <a:r>
              <a:rPr lang="en-US" sz="2400" dirty="0"/>
              <a:t> d’un ensemble de métiers et de </a:t>
            </a:r>
            <a:r>
              <a:rPr lang="en-US" sz="2400" dirty="0" err="1"/>
              <a:t>parcours</a:t>
            </a:r>
            <a:r>
              <a:rPr lang="en-US" sz="2400" dirty="0"/>
              <a:t> de formation</a:t>
            </a:r>
            <a:endParaRPr lang="fr-FR" sz="2400" kern="0" dirty="0"/>
          </a:p>
        </p:txBody>
      </p:sp>
    </p:spTree>
    <p:extLst>
      <p:ext uri="{BB962C8B-B14F-4D97-AF65-F5344CB8AC3E}">
        <p14:creationId xmlns:p14="http://schemas.microsoft.com/office/powerpoint/2010/main" val="6139301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99592" y="980728"/>
            <a:ext cx="7543800" cy="422440"/>
          </a:xfrm>
        </p:spPr>
        <p:txBody>
          <a:bodyPr/>
          <a:lstStyle/>
          <a:p>
            <a:r>
              <a:rPr lang="fr-FR" sz="2400" dirty="0"/>
              <a:t>Critère 1 - </a:t>
            </a:r>
            <a:r>
              <a:rPr lang="en-US" sz="2400" dirty="0" err="1"/>
              <a:t>Offre</a:t>
            </a:r>
            <a:r>
              <a:rPr lang="en-US" sz="2400" dirty="0"/>
              <a:t> de formations </a:t>
            </a:r>
            <a:r>
              <a:rPr lang="en-US" sz="2400" dirty="0" err="1"/>
              <a:t>professionnelles</a:t>
            </a:r>
            <a:r>
              <a:rPr lang="en-US" sz="2400" dirty="0"/>
              <a:t> </a:t>
            </a:r>
            <a:r>
              <a:rPr lang="en-US" sz="2400" dirty="0" err="1"/>
              <a:t>construite</a:t>
            </a:r>
            <a:r>
              <a:rPr lang="en-US" sz="2400" dirty="0"/>
              <a:t> </a:t>
            </a:r>
            <a:r>
              <a:rPr lang="en-US" sz="2400" dirty="0" err="1"/>
              <a:t>autour</a:t>
            </a:r>
            <a:r>
              <a:rPr lang="en-US" sz="2400" dirty="0"/>
              <a:t> d’un ensemble de métiers et de </a:t>
            </a:r>
            <a:r>
              <a:rPr lang="en-US" sz="2400" dirty="0" err="1"/>
              <a:t>parcours</a:t>
            </a:r>
            <a:r>
              <a:rPr lang="en-US" sz="2400" dirty="0"/>
              <a:t> de formation</a:t>
            </a:r>
            <a:endParaRPr lang="fr-FR" sz="24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1700808"/>
            <a:ext cx="8229600" cy="4608513"/>
          </a:xfrm>
        </p:spPr>
        <p:txBody>
          <a:bodyPr/>
          <a:lstStyle/>
          <a:p>
            <a:r>
              <a:rPr lang="fr-FR" dirty="0"/>
              <a:t>PF / </a:t>
            </a:r>
            <a:r>
              <a:rPr lang="fr-FR" dirty="0" err="1"/>
              <a:t>NCF</a:t>
            </a:r>
            <a:r>
              <a:rPr lang="fr-FR" dirty="0"/>
              <a:t> / R : </a:t>
            </a:r>
          </a:p>
          <a:p>
            <a:endParaRPr lang="fr-FR" dirty="0"/>
          </a:p>
          <a:p>
            <a:r>
              <a:rPr lang="fr-FR" dirty="0"/>
              <a:t>Penser à mettre en lien hypertexte le point fort, la remarque ou la non conformité et son explication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37172073"/>
      </p:ext>
    </p:extLst>
  </p:cSld>
  <p:clrMapOvr>
    <a:masterClrMapping/>
  </p:clrMapOvr>
</p:sld>
</file>

<file path=ppt/theme/theme1.xml><?xml version="1.0" encoding="utf-8"?>
<a:theme xmlns:a="http://schemas.openxmlformats.org/drawingml/2006/main" name="Réseau">
  <a:themeElements>
    <a:clrScheme name="COULEUR CHARTE ACADEMIQUE">
      <a:dk1>
        <a:srgbClr val="008FCB"/>
      </a:dk1>
      <a:lt1>
        <a:srgbClr val="FFFFFF"/>
      </a:lt1>
      <a:dk2>
        <a:srgbClr val="000000"/>
      </a:dk2>
      <a:lt2>
        <a:srgbClr val="EDECE5"/>
      </a:lt2>
      <a:accent1>
        <a:srgbClr val="008FCB"/>
      </a:accent1>
      <a:accent2>
        <a:srgbClr val="E64376"/>
      </a:accent2>
      <a:accent3>
        <a:srgbClr val="EE8027"/>
      </a:accent3>
      <a:accent4>
        <a:srgbClr val="77B756"/>
      </a:accent4>
      <a:accent5>
        <a:srgbClr val="E9E11F"/>
      </a:accent5>
      <a:accent6>
        <a:srgbClr val="009E84"/>
      </a:accent6>
      <a:hlink>
        <a:srgbClr val="009999"/>
      </a:hlink>
      <a:folHlink>
        <a:srgbClr val="97497F"/>
      </a:folHlink>
    </a:clrScheme>
    <a:fontScheme name="Personnalisé 1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Réseau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éseau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éseau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éseau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éseau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éseau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éseau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éseau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éseau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éseau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éseau 11">
        <a:dk1>
          <a:srgbClr val="000000"/>
        </a:dk1>
        <a:lt1>
          <a:srgbClr val="FFFFFF"/>
        </a:lt1>
        <a:dk2>
          <a:srgbClr val="0066CC"/>
        </a:dk2>
        <a:lt2>
          <a:srgbClr val="808080"/>
        </a:lt2>
        <a:accent1>
          <a:srgbClr val="FF9933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FFCAAD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éseau 12">
        <a:dk1>
          <a:srgbClr val="000000"/>
        </a:dk1>
        <a:lt1>
          <a:srgbClr val="FFFFFF"/>
        </a:lt1>
        <a:dk2>
          <a:srgbClr val="0066CC"/>
        </a:dk2>
        <a:lt2>
          <a:srgbClr val="808080"/>
        </a:lt2>
        <a:accent1>
          <a:srgbClr val="FF9933"/>
        </a:accent1>
        <a:accent2>
          <a:srgbClr val="33CC33"/>
        </a:accent2>
        <a:accent3>
          <a:srgbClr val="FFFFFF"/>
        </a:accent3>
        <a:accent4>
          <a:srgbClr val="000000"/>
        </a:accent4>
        <a:accent5>
          <a:srgbClr val="FFCAAD"/>
        </a:accent5>
        <a:accent6>
          <a:srgbClr val="2DB92D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éseau 13">
        <a:dk1>
          <a:srgbClr val="000000"/>
        </a:dk1>
        <a:lt1>
          <a:srgbClr val="FFFFFF"/>
        </a:lt1>
        <a:dk2>
          <a:srgbClr val="0099FF"/>
        </a:dk2>
        <a:lt2>
          <a:srgbClr val="808080"/>
        </a:lt2>
        <a:accent1>
          <a:srgbClr val="FF9933"/>
        </a:accent1>
        <a:accent2>
          <a:srgbClr val="33CC33"/>
        </a:accent2>
        <a:accent3>
          <a:srgbClr val="FFFFFF"/>
        </a:accent3>
        <a:accent4>
          <a:srgbClr val="000000"/>
        </a:accent4>
        <a:accent5>
          <a:srgbClr val="FFCAAD"/>
        </a:accent5>
        <a:accent6>
          <a:srgbClr val="2DB92D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éseau 14">
        <a:dk1>
          <a:srgbClr val="000000"/>
        </a:dk1>
        <a:lt1>
          <a:srgbClr val="FFFFFF"/>
        </a:lt1>
        <a:dk2>
          <a:srgbClr val="0099FF"/>
        </a:dk2>
        <a:lt2>
          <a:srgbClr val="808080"/>
        </a:lt2>
        <a:accent1>
          <a:srgbClr val="FF9933"/>
        </a:accent1>
        <a:accent2>
          <a:srgbClr val="33CC33"/>
        </a:accent2>
        <a:accent3>
          <a:srgbClr val="FFFFFF"/>
        </a:accent3>
        <a:accent4>
          <a:srgbClr val="000000"/>
        </a:accent4>
        <a:accent5>
          <a:srgbClr val="FFCAAD"/>
        </a:accent5>
        <a:accent6>
          <a:srgbClr val="2DB92D"/>
        </a:accent6>
        <a:hlink>
          <a:srgbClr val="7E9CE8"/>
        </a:hlink>
        <a:folHlink>
          <a:srgbClr val="FF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éseau 15">
        <a:dk1>
          <a:srgbClr val="000000"/>
        </a:dk1>
        <a:lt1>
          <a:srgbClr val="FFFFFF"/>
        </a:lt1>
        <a:dk2>
          <a:srgbClr val="0099CC"/>
        </a:dk2>
        <a:lt2>
          <a:srgbClr val="808080"/>
        </a:lt2>
        <a:accent1>
          <a:srgbClr val="FF9933"/>
        </a:accent1>
        <a:accent2>
          <a:srgbClr val="33CC33"/>
        </a:accent2>
        <a:accent3>
          <a:srgbClr val="FFFFFF"/>
        </a:accent3>
        <a:accent4>
          <a:srgbClr val="000000"/>
        </a:accent4>
        <a:accent5>
          <a:srgbClr val="FFCAAD"/>
        </a:accent5>
        <a:accent6>
          <a:srgbClr val="2DB92D"/>
        </a:accent6>
        <a:hlink>
          <a:srgbClr val="7E9CE8"/>
        </a:hlink>
        <a:folHlink>
          <a:srgbClr val="FF00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5343</TotalTime>
  <Words>1228</Words>
  <Application>Microsoft Office PowerPoint</Application>
  <PresentationFormat>Affichage à l'écran (4:3)</PresentationFormat>
  <Paragraphs>234</Paragraphs>
  <Slides>24</Slides>
  <Notes>8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24</vt:i4>
      </vt:variant>
    </vt:vector>
  </HeadingPairs>
  <TitlesOfParts>
    <vt:vector size="30" baseType="lpstr">
      <vt:lpstr>MS PGothic</vt:lpstr>
      <vt:lpstr>MS PGothic</vt:lpstr>
      <vt:lpstr>Arial</vt:lpstr>
      <vt:lpstr>Arial Narrow</vt:lpstr>
      <vt:lpstr>Wingdings</vt:lpstr>
      <vt:lpstr>Réseau</vt:lpstr>
      <vt:lpstr>LABEL  LYCÉE  DES  MÉTIERS Audit de Labellisation / de suivi / de renouvellement Etablissement …… Date du ……</vt:lpstr>
      <vt:lpstr>Présentation PowerPoint</vt:lpstr>
      <vt:lpstr>Les auditeurs</vt:lpstr>
      <vt:lpstr>Le référentiel d’audit</vt:lpstr>
      <vt:lpstr>Le référentiel d’audit</vt:lpstr>
      <vt:lpstr>Présentation PowerPoint</vt:lpstr>
      <vt:lpstr>Synthèse des constats d’audit</vt:lpstr>
      <vt:lpstr>Présentation PowerPoint</vt:lpstr>
      <vt:lpstr>Critère 1 - Offre de formations professionnelles construite autour d’un ensemble de métiers et de parcours de formation</vt:lpstr>
      <vt:lpstr>Présentation PowerPoint</vt:lpstr>
      <vt:lpstr>Critère 2 - L’accueil de publics de statuts différents</vt:lpstr>
      <vt:lpstr>Présentation PowerPoint</vt:lpstr>
      <vt:lpstr>Critère 3 - Un partenariat actif avec le tissu économique local et les organismes de proximité agissant dans les domaines de la formation professionnelle, de l’orientation et de l’insertion</vt:lpstr>
      <vt:lpstr>Présentation PowerPoint</vt:lpstr>
      <vt:lpstr>Critère 4 - L’organisation d’actions culturelles</vt:lpstr>
      <vt:lpstr>Présentation PowerPoint</vt:lpstr>
      <vt:lpstr>Critère 5 - La mise en œuvre d’actions visant à l’ouverture internationale.</vt:lpstr>
      <vt:lpstr>Présentation PowerPoint</vt:lpstr>
      <vt:lpstr>Critère 6 - La mise en place et le suivi d’actions pour prévenir le décrochage scolaire et pour accueillir des jeunes bénéﬁciant du droit au retour à la formation initiale prévu à l’article L.122-2</vt:lpstr>
      <vt:lpstr>Présentation PowerPoint</vt:lpstr>
      <vt:lpstr>Présentation PowerPoint</vt:lpstr>
      <vt:lpstr>Axes de progrès et points de vigilance</vt:lpstr>
      <vt:lpstr>Échanges sur les constats</vt:lpstr>
      <vt:lpstr>Après l’audit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ymermill</dc:creator>
  <cp:lastModifiedBy>Frédéric PANETIER</cp:lastModifiedBy>
  <cp:revision>324</cp:revision>
  <cp:lastPrinted>2018-01-19T10:53:05Z</cp:lastPrinted>
  <dcterms:created xsi:type="dcterms:W3CDTF">2013-10-25T11:50:24Z</dcterms:created>
  <dcterms:modified xsi:type="dcterms:W3CDTF">2023-01-31T07:05:23Z</dcterms:modified>
</cp:coreProperties>
</file>