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3" r:id="rId3"/>
    <p:sldId id="258" r:id="rId4"/>
    <p:sldId id="259" r:id="rId5"/>
    <p:sldId id="281" r:id="rId6"/>
    <p:sldId id="260" r:id="rId7"/>
    <p:sldId id="261" r:id="rId8"/>
    <p:sldId id="263" r:id="rId9"/>
    <p:sldId id="279" r:id="rId10"/>
    <p:sldId id="280" r:id="rId11"/>
    <p:sldId id="278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1" r:id="rId20"/>
    <p:sldId id="292" r:id="rId21"/>
    <p:sldId id="290" r:id="rId22"/>
    <p:sldId id="275" r:id="rId23"/>
    <p:sldId id="276" r:id="rId24"/>
    <p:sldId id="262" r:id="rId2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BF5"/>
    <a:srgbClr val="D8BEEC"/>
    <a:srgbClr val="336699"/>
    <a:srgbClr val="DA3ADE"/>
    <a:srgbClr val="FFFF66"/>
    <a:srgbClr val="EAEAEA"/>
    <a:srgbClr val="DDDDDD"/>
    <a:srgbClr val="4D4D4D"/>
    <a:srgbClr val="77777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3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1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8471"/>
            <a:ext cx="2946246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8" tIns="46039" rIns="92078" bIns="460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40E2120A-EA07-4542-95FE-B6AD533FEEC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9455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1"/>
            <a:ext cx="2946246" cy="49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8" tIns="46039" rIns="92078" bIns="460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9" y="4715034"/>
            <a:ext cx="5439101" cy="446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8" tIns="46039" rIns="92078" bIns="460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8471"/>
            <a:ext cx="2946246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8" tIns="46039" rIns="92078" bIns="460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334A7388-29BB-44B9-A9B6-7A0150CA8D1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81F6C0F-612A-4AD6-B04F-435730CD87F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'en-tête 2">
            <a:extLst>
              <a:ext uri="{FF2B5EF4-FFF2-40B4-BE49-F238E27FC236}">
                <a16:creationId xmlns:a16="http://schemas.microsoft.com/office/drawing/2014/main" id="{FD277C8A-98BA-483C-BD1C-C1243F0920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866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43133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9617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859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9747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7302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8026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52012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A7388-29BB-44B9-A9B6-7A0150CA8D1A}" type="slidenum">
              <a:rPr lang="fr-FR" altLang="fr-FR" smtClean="0"/>
              <a:pPr>
                <a:defRPr/>
              </a:pPr>
              <a:t>20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5231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7030A0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0" hasCustomPrompt="1"/>
          </p:nvPr>
        </p:nvSpPr>
        <p:spPr>
          <a:xfrm>
            <a:off x="1007268" y="764704"/>
            <a:ext cx="7129463" cy="1152525"/>
          </a:xfrm>
        </p:spPr>
        <p:txBody>
          <a:bodyPr anchor="ctr"/>
          <a:lstStyle>
            <a:lvl1pPr marL="0" indent="0" algn="ctr">
              <a:buNone/>
              <a:defRPr b="1"/>
            </a:lvl1pPr>
          </a:lstStyle>
          <a:p>
            <a:pPr lvl="0"/>
            <a:r>
              <a:rPr lang="fr-FR" dirty="0"/>
              <a:t>LABEL LYCEE DES METIERS</a:t>
            </a:r>
          </a:p>
        </p:txBody>
      </p:sp>
    </p:spTree>
    <p:extLst>
      <p:ext uri="{BB962C8B-B14F-4D97-AF65-F5344CB8AC3E}">
        <p14:creationId xmlns:p14="http://schemas.microsoft.com/office/powerpoint/2010/main" val="325954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9057" y="808806"/>
            <a:ext cx="7543800" cy="42244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57" y="1263591"/>
            <a:ext cx="8229600" cy="460851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7846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030A0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6841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8324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9498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0207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45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15874"/>
            <a:ext cx="807524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style du 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19112"/>
            <a:ext cx="8229600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6" name="ZoneTexte 5"/>
          <p:cNvSpPr txBox="1"/>
          <p:nvPr userDrawn="1"/>
        </p:nvSpPr>
        <p:spPr>
          <a:xfrm>
            <a:off x="2732005" y="6346524"/>
            <a:ext cx="6131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>
                <a:solidFill>
                  <a:srgbClr val="7030A0"/>
                </a:solidFill>
                <a:latin typeface="Arial Narrow" panose="020B0606020202030204" pitchFamily="34" charset="0"/>
              </a:rPr>
              <a:t>LDM</a:t>
            </a:r>
            <a:r>
              <a:rPr lang="fr-FR" sz="1100" b="1" baseline="0" dirty="0">
                <a:solidFill>
                  <a:srgbClr val="7030A0"/>
                </a:solidFill>
                <a:latin typeface="Arial Narrow" panose="020B0606020202030204" pitchFamily="34" charset="0"/>
              </a:rPr>
              <a:t> </a:t>
            </a:r>
            <a:r>
              <a:rPr lang="fr-FR" sz="1100" b="1" dirty="0">
                <a:solidFill>
                  <a:srgbClr val="7030A0"/>
                </a:solidFill>
                <a:latin typeface="Arial Narrow" panose="020B0606020202030204" pitchFamily="34" charset="0"/>
              </a:rPr>
              <a:t>– DIAPORAMA</a:t>
            </a:r>
            <a:r>
              <a:rPr lang="fr-FR" sz="1100" b="1" baseline="0" dirty="0">
                <a:solidFill>
                  <a:srgbClr val="7030A0"/>
                </a:solidFill>
                <a:latin typeface="Arial Narrow" panose="020B0606020202030204" pitchFamily="34" charset="0"/>
              </a:rPr>
              <a:t> POUR LA RÉUNION DE CLÔTURE v30/01/2023</a:t>
            </a:r>
            <a:endParaRPr lang="fr-FR" sz="110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251520" y="223700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LABEL</a:t>
            </a:r>
            <a:r>
              <a:rPr lang="fr-FR" sz="1600" b="1" baseline="0" dirty="0"/>
              <a:t> LYCÉE DES MÉTIERS</a:t>
            </a:r>
            <a:endParaRPr lang="fr-FR" sz="1600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639E771-D868-4116-B6E0-3A75F03CE65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44034"/>
            <a:ext cx="2948315" cy="9948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030A0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SzPct val="70000"/>
        <a:buFont typeface="Wingdings" panose="05000000000000000000" pitchFamily="2" charset="2"/>
        <a:buChar char=""/>
        <a:defRPr sz="3000">
          <a:solidFill>
            <a:schemeClr val="bg1">
              <a:lumMod val="50000"/>
            </a:schemeClr>
          </a:solidFill>
          <a:latin typeface="+mn-lt"/>
          <a:ea typeface="MS PGothic" panose="020B0600070205080204" pitchFamily="34" charset="-128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4"/>
        </a:buClr>
        <a:buSzPct val="70000"/>
        <a:buFont typeface="Wingdings" panose="05000000000000000000" pitchFamily="2" charset="2"/>
        <a:buChar char="l"/>
        <a:defRPr sz="2600">
          <a:solidFill>
            <a:schemeClr val="bg1">
              <a:lumMod val="50000"/>
            </a:schemeClr>
          </a:solidFill>
          <a:latin typeface="+mn-lt"/>
          <a:ea typeface="MS PGothic" panose="020B0600070205080204" pitchFamily="34" charset="-128"/>
        </a:defRPr>
      </a:lvl2pPr>
      <a:lvl3pPr marL="1036637" indent="-342900" algn="l" rtl="0" eaLnBrk="0" fontAlgn="base" hangingPunct="0">
        <a:spcBef>
          <a:spcPct val="20000"/>
        </a:spcBef>
        <a:spcAft>
          <a:spcPct val="0"/>
        </a:spcAft>
        <a:buClr>
          <a:schemeClr val="accent4">
            <a:lumMod val="75000"/>
          </a:schemeClr>
        </a:buClr>
        <a:buSzPct val="70000"/>
        <a:buFont typeface="Wingdings" panose="05000000000000000000" pitchFamily="2" charset="2"/>
        <a:buChar char="§"/>
        <a:defRPr sz="2300">
          <a:solidFill>
            <a:schemeClr val="bg1">
              <a:lumMod val="50000"/>
            </a:schemeClr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bg1">
              <a:lumMod val="50000"/>
            </a:schemeClr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000">
          <a:solidFill>
            <a:schemeClr val="bg1">
              <a:lumMod val="50000"/>
            </a:schemeClr>
          </a:solidFill>
          <a:latin typeface="+mn-lt"/>
          <a:ea typeface="MS PGothic" panose="020B0600070205080204" pitchFamily="34" charset="-128"/>
        </a:defRPr>
      </a:lvl5pPr>
      <a:lvl6pPr marL="20558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772400" cy="1470025"/>
          </a:xfrm>
        </p:spPr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LABEL  LYCÉE  DES  MÉTIERS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Audit de Labellisation / de suivi / de renouvellement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Etablissement ……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Date du ……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85392" y="4221088"/>
            <a:ext cx="6400800" cy="1008112"/>
          </a:xfrm>
        </p:spPr>
        <p:txBody>
          <a:bodyPr/>
          <a:lstStyle/>
          <a:p>
            <a:r>
              <a:rPr lang="fr-FR" sz="4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Réunion de clôture </a:t>
            </a:r>
          </a:p>
        </p:txBody>
      </p:sp>
    </p:spTree>
    <p:extLst>
      <p:ext uri="{BB962C8B-B14F-4D97-AF65-F5344CB8AC3E}">
        <p14:creationId xmlns:p14="http://schemas.microsoft.com/office/powerpoint/2010/main" val="4059965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888121"/>
              </p:ext>
            </p:extLst>
          </p:nvPr>
        </p:nvGraphicFramePr>
        <p:xfrm>
          <a:off x="1043608" y="1484784"/>
          <a:ext cx="7416825" cy="3059419"/>
        </p:xfrm>
        <a:graphic>
          <a:graphicData uri="http://schemas.openxmlformats.org/drawingml/2006/table">
            <a:tbl>
              <a:tblPr/>
              <a:tblGrid>
                <a:gridCol w="440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47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Détails de critère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L’établissement accueille des publics de statuts différents dans ses formations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6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L’établissement </a:t>
                      </a:r>
                      <a:r>
                        <a:rPr kumimoji="0" lang="fr-FR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facilite</a:t>
                      </a:r>
                      <a:r>
                        <a:rPr kumimoji="0" lang="fr-F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l’intégration des différents publics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L’établissement accompagne le </a:t>
                      </a:r>
                      <a:r>
                        <a:rPr kumimoji="0" lang="fr-FR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changement</a:t>
                      </a:r>
                      <a:r>
                        <a:rPr kumimoji="0" lang="fr-F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statut en cours de 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907704" y="548680"/>
            <a:ext cx="7488832" cy="74935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400" kern="0" dirty="0"/>
              <a:t>Critère 2 - </a:t>
            </a:r>
            <a:r>
              <a:rPr lang="en-US" sz="2400" dirty="0" err="1"/>
              <a:t>L’accueil</a:t>
            </a:r>
            <a:r>
              <a:rPr lang="en-US" sz="2400" dirty="0"/>
              <a:t> de publics de </a:t>
            </a:r>
            <a:r>
              <a:rPr lang="en-US" sz="2400" dirty="0" err="1"/>
              <a:t>statuts</a:t>
            </a:r>
            <a:r>
              <a:rPr lang="en-US" sz="2400" dirty="0"/>
              <a:t> </a:t>
            </a:r>
            <a:r>
              <a:rPr lang="en-US" sz="2400" dirty="0" err="1"/>
              <a:t>différents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27943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543800" cy="422440"/>
          </a:xfrm>
        </p:spPr>
        <p:txBody>
          <a:bodyPr/>
          <a:lstStyle/>
          <a:p>
            <a:r>
              <a:rPr lang="fr-FR" dirty="0"/>
              <a:t>Critère 2 - L’accueil de publics de statuts différents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PF / R / </a:t>
            </a:r>
            <a:r>
              <a:rPr lang="fr-FR" dirty="0" err="1"/>
              <a:t>NCF</a:t>
            </a:r>
            <a:r>
              <a:rPr lang="fr-FR" dirty="0"/>
              <a:t>…</a:t>
            </a:r>
          </a:p>
          <a:p>
            <a:endParaRPr lang="fr-FR" dirty="0"/>
          </a:p>
          <a:p>
            <a:r>
              <a:rPr lang="fr-FR" dirty="0"/>
              <a:t>Penser à mettre en lien hypertexte le point fort, la remarque ou la non conformité et son explication</a:t>
            </a:r>
          </a:p>
        </p:txBody>
      </p:sp>
    </p:spTree>
    <p:extLst>
      <p:ext uri="{BB962C8B-B14F-4D97-AF65-F5344CB8AC3E}">
        <p14:creationId xmlns:p14="http://schemas.microsoft.com/office/powerpoint/2010/main" val="1283376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66242"/>
              </p:ext>
            </p:extLst>
          </p:nvPr>
        </p:nvGraphicFramePr>
        <p:xfrm>
          <a:off x="323528" y="1628800"/>
          <a:ext cx="8328739" cy="4792135"/>
        </p:xfrm>
        <a:graphic>
          <a:graphicData uri="http://schemas.openxmlformats.org/drawingml/2006/table">
            <a:tbl>
              <a:tblPr/>
              <a:tblGrid>
                <a:gridCol w="609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47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Détails de critère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 L’établissement a connaissance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des accords cadres nationaux ou/et académiques relatifs aux champs professionnels de l’établissement.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des dispositifs favorisant l’esprit d’entreprendre et l’entreprenariat.</a:t>
                      </a:r>
                      <a:endParaRPr kumimoji="0" lang="fr-FR" altLang="fr-FR" sz="14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 L’établissement participe à des instances de concertation relatives notamment au développement local.</a:t>
                      </a:r>
                      <a:endParaRPr kumimoji="0" lang="fr-FR" altLang="fr-FR" sz="14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 L’établissement est membre d’un dispositif favorisant la relation école-entreprise.</a:t>
                      </a:r>
                      <a:endParaRPr kumimoji="0" lang="fr-FR" altLang="fr-FR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 Des conventions de partenariat avec une ou des branche(s) professionnelle(s) ou entreprises sont opérationnelles</a:t>
                      </a:r>
                      <a:endParaRPr kumimoji="0" lang="fr-FR" altLang="fr-FR" sz="14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 L’établissement propose un dispositif de service technique aux entreprises.</a:t>
                      </a:r>
                      <a:endParaRPr kumimoji="0" lang="fr-FR" altLang="fr-FR" sz="14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 L’établissement développe un partenariat opérationnel avec un ou plusieurs établissement(s) universitaire(s) dans le cadre d’un conventionnement.</a:t>
                      </a:r>
                      <a:endParaRPr kumimoji="0" lang="fr-FR" altLang="fr-FR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12. L’établissement met en œuvre des actions favorisant l’orientation et l’insertion.</a:t>
                      </a:r>
                      <a:endParaRPr kumimoji="0" lang="fr-FR" altLang="fr-FR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323528" y="548680"/>
            <a:ext cx="8568952" cy="74935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000" kern="0" dirty="0"/>
              <a:t>Critère 3 - </a:t>
            </a:r>
            <a:r>
              <a:rPr lang="fr-FR" sz="2000" dirty="0"/>
              <a:t>Un partenariat actif avec le tissu économique local et les organismes de proximité agissant dans les domaines de la formation professionnelle, de l’orientation et de l’insertion</a:t>
            </a:r>
            <a:endParaRPr lang="fr-FR" sz="2000" kern="0" dirty="0"/>
          </a:p>
        </p:txBody>
      </p:sp>
    </p:spTree>
    <p:extLst>
      <p:ext uri="{BB962C8B-B14F-4D97-AF65-F5344CB8AC3E}">
        <p14:creationId xmlns:p14="http://schemas.microsoft.com/office/powerpoint/2010/main" val="95624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662407" cy="422440"/>
          </a:xfrm>
        </p:spPr>
        <p:txBody>
          <a:bodyPr/>
          <a:lstStyle/>
          <a:p>
            <a:pPr algn="just"/>
            <a:r>
              <a:rPr lang="fr-FR" sz="2000" dirty="0"/>
              <a:t>Critère 3 - Un partenariat actif avec le tissu économique local et les organismes de proximité agissant dans les domaines de la formation professionnelle, de l’orientation et de l’insertion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57" y="1772816"/>
            <a:ext cx="8229600" cy="4099288"/>
          </a:xfrm>
        </p:spPr>
        <p:txBody>
          <a:bodyPr/>
          <a:lstStyle/>
          <a:p>
            <a:r>
              <a:rPr lang="fr-FR" dirty="0"/>
              <a:t>PF…</a:t>
            </a:r>
          </a:p>
          <a:p>
            <a:endParaRPr lang="fr-FR" dirty="0"/>
          </a:p>
          <a:p>
            <a:r>
              <a:rPr lang="fr-FR" dirty="0"/>
              <a:t>Penser à mettre en lien hypertexte le point fort, la remarque ou la non conformité et son explication</a:t>
            </a:r>
          </a:p>
        </p:txBody>
      </p:sp>
    </p:spTree>
    <p:extLst>
      <p:ext uri="{BB962C8B-B14F-4D97-AF65-F5344CB8AC3E}">
        <p14:creationId xmlns:p14="http://schemas.microsoft.com/office/powerpoint/2010/main" val="4118548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395054"/>
              </p:ext>
            </p:extLst>
          </p:nvPr>
        </p:nvGraphicFramePr>
        <p:xfrm>
          <a:off x="1043608" y="2060848"/>
          <a:ext cx="7416825" cy="1749367"/>
        </p:xfrm>
        <a:graphic>
          <a:graphicData uri="http://schemas.openxmlformats.org/drawingml/2006/table">
            <a:tbl>
              <a:tblPr/>
              <a:tblGrid>
                <a:gridCol w="440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11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Détails de critère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43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L’établissement organise des actions issues de partenariats et/ou les membres de l’équipe éducative participent à des formations inscrites dans l’axe “actions culturelles du projet d’établissement”.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631181" y="1196752"/>
            <a:ext cx="7543800" cy="74935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400" dirty="0"/>
              <a:t>Critère 4 - </a:t>
            </a:r>
            <a:r>
              <a:rPr lang="en-US" sz="2400" dirty="0" err="1"/>
              <a:t>L’organisation</a:t>
            </a:r>
            <a:r>
              <a:rPr lang="en-US" sz="2400" dirty="0"/>
              <a:t> </a:t>
            </a:r>
            <a:r>
              <a:rPr lang="en-US" sz="2400" dirty="0" err="1"/>
              <a:t>d’actions</a:t>
            </a:r>
            <a:r>
              <a:rPr lang="en-US" sz="2400" dirty="0"/>
              <a:t> </a:t>
            </a:r>
            <a:r>
              <a:rPr lang="en-US" sz="2400" dirty="0" err="1"/>
              <a:t>culturelles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1782700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3000" y="980728"/>
            <a:ext cx="7543800" cy="422440"/>
          </a:xfrm>
        </p:spPr>
        <p:txBody>
          <a:bodyPr/>
          <a:lstStyle/>
          <a:p>
            <a:r>
              <a:rPr lang="fr-FR" dirty="0"/>
              <a:t>Critère 4 - L’organisation d’actions culturelles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86031"/>
            <a:ext cx="8229600" cy="2741473"/>
          </a:xfrm>
        </p:spPr>
        <p:txBody>
          <a:bodyPr/>
          <a:lstStyle/>
          <a:p>
            <a:r>
              <a:rPr lang="fr-FR" dirty="0"/>
              <a:t>PF…</a:t>
            </a:r>
          </a:p>
          <a:p>
            <a:endParaRPr lang="fr-FR" dirty="0"/>
          </a:p>
          <a:p>
            <a:r>
              <a:rPr lang="fr-FR" dirty="0"/>
              <a:t>Penser à mettre en lien hypertexte le point fort, la remarque ou la non conformité et son explication</a:t>
            </a:r>
          </a:p>
        </p:txBody>
      </p:sp>
    </p:spTree>
    <p:extLst>
      <p:ext uri="{BB962C8B-B14F-4D97-AF65-F5344CB8AC3E}">
        <p14:creationId xmlns:p14="http://schemas.microsoft.com/office/powerpoint/2010/main" val="3518413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28270"/>
              </p:ext>
            </p:extLst>
          </p:nvPr>
        </p:nvGraphicFramePr>
        <p:xfrm>
          <a:off x="863587" y="2404598"/>
          <a:ext cx="7416825" cy="2048803"/>
        </p:xfrm>
        <a:graphic>
          <a:graphicData uri="http://schemas.openxmlformats.org/drawingml/2006/table">
            <a:tbl>
              <a:tblPr/>
              <a:tblGrid>
                <a:gridCol w="440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47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Détails de critère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14. </a:t>
                      </a:r>
                      <a:r>
                        <a:rPr kumimoji="0" lang="fr-FR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L’établissement développe un ensemble cohérent et formalisé d’actions en termes de partenariats, de mobilités, d’échanges à distance, d’actions éducatives et d’enseignements des langues.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647056" y="1052736"/>
            <a:ext cx="8496944" cy="74935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400" kern="0" dirty="0"/>
              <a:t>Critère 5 - </a:t>
            </a:r>
            <a:r>
              <a:rPr lang="fr-FR" sz="2400" dirty="0"/>
              <a:t>La mise en œuvre d’actions visant à l’ouverture internationale</a:t>
            </a:r>
            <a:r>
              <a:rPr lang="fr-FR" sz="240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8105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908" y="1340768"/>
            <a:ext cx="8922184" cy="422440"/>
          </a:xfrm>
        </p:spPr>
        <p:txBody>
          <a:bodyPr/>
          <a:lstStyle/>
          <a:p>
            <a:r>
              <a:rPr lang="fr-FR" sz="2400" dirty="0"/>
              <a:t>Critère 5 - </a:t>
            </a:r>
            <a:r>
              <a:rPr lang="en-US" sz="2400" dirty="0"/>
              <a:t>La </a:t>
            </a:r>
            <a:r>
              <a:rPr lang="fr-FR" sz="2400" dirty="0"/>
              <a:t>mise en œuvre d’actions visant à l’ouverture internationale.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74437"/>
            <a:ext cx="8229600" cy="2952327"/>
          </a:xfrm>
        </p:spPr>
        <p:txBody>
          <a:bodyPr/>
          <a:lstStyle/>
          <a:p>
            <a:r>
              <a:rPr lang="fr-FR" dirty="0"/>
              <a:t>PF…</a:t>
            </a:r>
          </a:p>
          <a:p>
            <a:endParaRPr lang="fr-FR" dirty="0"/>
          </a:p>
          <a:p>
            <a:r>
              <a:rPr lang="fr-FR" dirty="0"/>
              <a:t>Penser à mettre en lien hypertexte le point fort, la remarque ou la non conformité et son explication</a:t>
            </a:r>
          </a:p>
        </p:txBody>
      </p:sp>
    </p:spTree>
    <p:extLst>
      <p:ext uri="{BB962C8B-B14F-4D97-AF65-F5344CB8AC3E}">
        <p14:creationId xmlns:p14="http://schemas.microsoft.com/office/powerpoint/2010/main" val="3364266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65958"/>
              </p:ext>
            </p:extLst>
          </p:nvPr>
        </p:nvGraphicFramePr>
        <p:xfrm>
          <a:off x="863587" y="2276872"/>
          <a:ext cx="7416825" cy="2952329"/>
        </p:xfrm>
        <a:graphic>
          <a:graphicData uri="http://schemas.openxmlformats.org/drawingml/2006/table">
            <a:tbl>
              <a:tblPr/>
              <a:tblGrid>
                <a:gridCol w="440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2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Détails de critère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 L’établissement propose un dispositif de personnalisation de parcours et de suivi.</a:t>
                      </a:r>
                      <a:endParaRPr kumimoji="0" lang="fr-FR" altLang="fr-FR" sz="16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05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 L’établissement propose un dispositif de prévention du décrochage.</a:t>
                      </a:r>
                      <a:endParaRPr kumimoji="0" lang="fr-FR" altLang="fr-FR" sz="16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 L’établissement dispose d’un dispositif de remise à niveau pour les publics bénéﬁciant 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passerelles.</a:t>
                      </a:r>
                      <a:endParaRPr kumimoji="0" lang="fr-FR" altLang="fr-FR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251520" y="836712"/>
            <a:ext cx="9199984" cy="108011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000" kern="0" dirty="0"/>
              <a:t>Critère 6 - </a:t>
            </a:r>
            <a:r>
              <a:rPr lang="fr-FR" sz="2000" dirty="0"/>
              <a:t>La mise en place et le suivi d’actions pour prévenir le décrochage scolaire et pour accueillir des jeunes bénéﬁciant du droit au retour à la formation initiale prévu à l’article L.122-2</a:t>
            </a:r>
            <a:endParaRPr lang="fr-FR" sz="2000" kern="0" dirty="0"/>
          </a:p>
        </p:txBody>
      </p:sp>
    </p:spTree>
    <p:extLst>
      <p:ext uri="{BB962C8B-B14F-4D97-AF65-F5344CB8AC3E}">
        <p14:creationId xmlns:p14="http://schemas.microsoft.com/office/powerpoint/2010/main" val="831635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214528"/>
          </a:xfrm>
        </p:spPr>
        <p:txBody>
          <a:bodyPr/>
          <a:lstStyle/>
          <a:p>
            <a:r>
              <a:rPr lang="fr-FR" sz="2400" dirty="0"/>
              <a:t>Critère 6 - La mise en place et le suivi d’actions pour prévenir le décrochage scolaire et pour accueillir des jeunes bénéﬁciant</a:t>
            </a:r>
            <a:br>
              <a:rPr lang="fr-FR" sz="2400" dirty="0"/>
            </a:br>
            <a:r>
              <a:rPr lang="fr-FR" sz="2400" dirty="0"/>
              <a:t>du droit au retour à la formation initiale prévu à l’article L.122-2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430497"/>
            <a:ext cx="8229600" cy="2376264"/>
          </a:xfrm>
        </p:spPr>
        <p:txBody>
          <a:bodyPr/>
          <a:lstStyle/>
          <a:p>
            <a:r>
              <a:rPr lang="fr-FR" dirty="0"/>
              <a:t>PF…</a:t>
            </a:r>
          </a:p>
          <a:p>
            <a:endParaRPr lang="fr-FR" dirty="0"/>
          </a:p>
          <a:p>
            <a:r>
              <a:rPr lang="fr-FR" dirty="0"/>
              <a:t>Penser à mettre en lien hypertexte le point fort, la remarque ou la non conformité et son explication</a:t>
            </a:r>
          </a:p>
        </p:txBody>
      </p:sp>
    </p:spTree>
    <p:extLst>
      <p:ext uri="{BB962C8B-B14F-4D97-AF65-F5344CB8AC3E}">
        <p14:creationId xmlns:p14="http://schemas.microsoft.com/office/powerpoint/2010/main" val="121822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564C8A-438F-4392-8083-46FB79E78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LABEL  LYCÉE  DES  MÉTIERS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Audit de Labellisation / de suivi / de renouvellement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Etablissement ……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Date du  ……</a:t>
            </a: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Réunion de clôture </a:t>
            </a:r>
          </a:p>
        </p:txBody>
      </p:sp>
    </p:spTree>
    <p:extLst>
      <p:ext uri="{BB962C8B-B14F-4D97-AF65-F5344CB8AC3E}">
        <p14:creationId xmlns:p14="http://schemas.microsoft.com/office/powerpoint/2010/main" val="2604682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62059"/>
              </p:ext>
            </p:extLst>
          </p:nvPr>
        </p:nvGraphicFramePr>
        <p:xfrm>
          <a:off x="755576" y="1916832"/>
          <a:ext cx="7416825" cy="3455627"/>
        </p:xfrm>
        <a:graphic>
          <a:graphicData uri="http://schemas.openxmlformats.org/drawingml/2006/table">
            <a:tbl>
              <a:tblPr/>
              <a:tblGrid>
                <a:gridCol w="440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4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Détails de critère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2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18. L’établissement déﬁnit et met en œuvre un plan de communication visant la mise en valeur des métiers et des parcours de formation.</a:t>
                      </a:r>
                      <a:endParaRPr kumimoji="0" lang="fr-FR" altLang="fr-FR" sz="16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05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 L’établissement propose des actions d’information sur les métiers et les formations professionnelles en direction des enseignants, des familles, des élèves et des acteurs de l’information et de l’orientation.</a:t>
                      </a:r>
                      <a:endParaRPr kumimoji="0" lang="fr-FR" altLang="fr-FR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800100" y="1110865"/>
            <a:ext cx="7543800" cy="74935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400" kern="0" dirty="0"/>
              <a:t>Critère 7 - </a:t>
            </a:r>
            <a:r>
              <a:rPr lang="fr-FR" sz="2400" dirty="0"/>
              <a:t>Une politique </a:t>
            </a:r>
            <a:r>
              <a:rPr lang="en-US" sz="2400" dirty="0"/>
              <a:t>active de communication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1283058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2279"/>
            <a:ext cx="8229600" cy="2453441"/>
          </a:xfrm>
        </p:spPr>
        <p:txBody>
          <a:bodyPr/>
          <a:lstStyle/>
          <a:p>
            <a:r>
              <a:rPr lang="fr-FR" dirty="0"/>
              <a:t>PF…</a:t>
            </a:r>
          </a:p>
          <a:p>
            <a:endParaRPr lang="fr-FR" dirty="0"/>
          </a:p>
          <a:p>
            <a:r>
              <a:rPr lang="fr-FR" dirty="0"/>
              <a:t>Penser à mettre en lien hypertexte le point fort, la remarque ou la non conformité et son explication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11560" y="1196752"/>
            <a:ext cx="7543800" cy="74935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400" kern="0" dirty="0"/>
              <a:t>Critère 7 - </a:t>
            </a:r>
            <a:r>
              <a:rPr lang="fr-FR" sz="2400" dirty="0"/>
              <a:t>Une politique </a:t>
            </a:r>
            <a:r>
              <a:rPr lang="en-US" sz="2400" dirty="0"/>
              <a:t>active de communication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1021242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6246897" cy="422440"/>
          </a:xfrm>
        </p:spPr>
        <p:txBody>
          <a:bodyPr/>
          <a:lstStyle/>
          <a:p>
            <a:r>
              <a:rPr lang="fr-FR" dirty="0"/>
              <a:t>Axes de progrès et points de vigilance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302950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3455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9552" y="1316361"/>
            <a:ext cx="7772400" cy="864096"/>
          </a:xfrm>
        </p:spPr>
        <p:txBody>
          <a:bodyPr/>
          <a:lstStyle/>
          <a:p>
            <a:pPr algn="ctr"/>
            <a:r>
              <a:rPr lang="fr-FR" dirty="0"/>
              <a:t>Échanges sur les constats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589" y="2420888"/>
            <a:ext cx="26003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02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783" y="836711"/>
            <a:ext cx="4104456" cy="422440"/>
          </a:xfrm>
        </p:spPr>
        <p:txBody>
          <a:bodyPr/>
          <a:lstStyle/>
          <a:p>
            <a:r>
              <a:rPr lang="fr-FR" dirty="0"/>
              <a:t>Après l’audit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412777"/>
            <a:ext cx="8229600" cy="4320480"/>
          </a:xfrm>
        </p:spPr>
        <p:txBody>
          <a:bodyPr/>
          <a:lstStyle/>
          <a:p>
            <a:pPr algn="just" eaLnBrk="1" hangingPunct="1"/>
            <a:r>
              <a:rPr lang="fr-FR" altLang="fr-FR" sz="2000" b="1" dirty="0">
                <a:solidFill>
                  <a:srgbClr val="002060"/>
                </a:solidFill>
              </a:rPr>
              <a:t>Questionnaire de satisfaction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fr-FR" altLang="fr-FR" sz="1800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fr-FR" altLang="fr-FR" sz="2000" b="1" dirty="0">
                <a:solidFill>
                  <a:srgbClr val="002060"/>
                </a:solidFill>
              </a:rPr>
              <a:t>Rapport d’audit et fiches d’écart communiqués pour le………………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1800" dirty="0">
                <a:solidFill>
                  <a:srgbClr val="002060"/>
                </a:solidFill>
              </a:rPr>
              <a:t>Validation du rapport d’audit et renseignement des fiches d’écart par l’établissement.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fr-FR" altLang="fr-FR" sz="2000" b="1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fr-FR" altLang="fr-FR" sz="2000" b="1" dirty="0">
                <a:solidFill>
                  <a:srgbClr val="002060"/>
                </a:solidFill>
              </a:rPr>
              <a:t>Transmission du rapport d’audit et fiche(s) d’écart à la DAFPIC pour le </a:t>
            </a:r>
          </a:p>
          <a:p>
            <a:pPr marL="0" indent="0" algn="just" eaLnBrk="1" hangingPunct="1">
              <a:buNone/>
            </a:pPr>
            <a:r>
              <a:rPr lang="fr-FR" altLang="fr-FR" sz="2000" b="1" dirty="0">
                <a:solidFill>
                  <a:srgbClr val="002060"/>
                </a:solidFill>
              </a:rPr>
              <a:t>       30 septembre.</a:t>
            </a:r>
          </a:p>
          <a:p>
            <a:pPr marL="344487" lvl="1" indent="0" eaLnBrk="1" hangingPunct="1">
              <a:buNone/>
            </a:pPr>
            <a:endParaRPr lang="fr-FR" altLang="fr-FR" sz="2000" b="1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fr-FR" altLang="fr-FR" sz="2000" b="1" dirty="0">
                <a:solidFill>
                  <a:srgbClr val="002060"/>
                </a:solidFill>
              </a:rPr>
              <a:t>Novembre : Transmission de l’avis du  groupe académique au recteur </a:t>
            </a:r>
          </a:p>
          <a:p>
            <a:pPr marL="0" indent="0" algn="just" eaLnBrk="1" hangingPunct="1">
              <a:buNone/>
            </a:pPr>
            <a:endParaRPr lang="fr-FR" altLang="fr-FR" sz="2000" b="1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fr-FR" altLang="fr-FR" sz="2000" b="1" dirty="0">
                <a:solidFill>
                  <a:srgbClr val="002060"/>
                </a:solidFill>
              </a:rPr>
              <a:t>Décembre : Transmission de la liste des établissements labellisés au ministère pour publication au BOEN.</a:t>
            </a:r>
          </a:p>
          <a:p>
            <a:pPr algn="just" eaLnBrk="1" hangingPunct="1"/>
            <a:endParaRPr lang="fr-FR" altLang="fr-FR" sz="2400" b="1" dirty="0">
              <a:solidFill>
                <a:srgbClr val="002060"/>
              </a:solidFill>
            </a:endParaRPr>
          </a:p>
          <a:p>
            <a:pPr algn="just" eaLnBrk="1" hangingPunct="1"/>
            <a:endParaRPr lang="fr-FR" altLang="fr-F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874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0408" y="692696"/>
            <a:ext cx="6246897" cy="422440"/>
          </a:xfrm>
        </p:spPr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auditeurs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57" y="1340768"/>
            <a:ext cx="8229600" cy="4531336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Auditeur référent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Prénom, nom, qualité</a:t>
            </a:r>
          </a:p>
          <a:p>
            <a:pPr marL="0" indent="0"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Co-auditeur(s)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Prénom, nom, qualité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766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620688"/>
            <a:ext cx="6174889" cy="422440"/>
          </a:xfrm>
        </p:spPr>
        <p:txBody>
          <a:bodyPr/>
          <a:lstStyle/>
          <a:p>
            <a:pPr algn="ctr"/>
            <a:r>
              <a:rPr lang="fr-FR" dirty="0"/>
              <a:t>Le référentiel d’audit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57" y="1124744"/>
            <a:ext cx="8229600" cy="5045729"/>
          </a:xfrm>
        </p:spPr>
        <p:txBody>
          <a:bodyPr/>
          <a:lstStyle/>
          <a:p>
            <a:pPr marL="0" indent="0">
              <a:buNone/>
            </a:pPr>
            <a:r>
              <a:rPr lang="fr-FR" altLang="fr-FR" sz="2400" b="1" dirty="0">
                <a:solidFill>
                  <a:srgbClr val="002060"/>
                </a:solidFill>
              </a:rPr>
              <a:t>Le référentiel académique Lycée des métiers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altLang="fr-FR" sz="2400" b="1" dirty="0">
                <a:solidFill>
                  <a:srgbClr val="002060"/>
                </a:solidFill>
              </a:rPr>
              <a:t>(Circulaire n°2016-129 du 31-8-2016) </a:t>
            </a:r>
          </a:p>
          <a:p>
            <a:pPr marL="0" indent="0" algn="ctr">
              <a:buNone/>
            </a:pPr>
            <a:endParaRPr lang="fr-FR" altLang="fr-FR" sz="200" b="1" dirty="0">
              <a:solidFill>
                <a:srgbClr val="FF0000"/>
              </a:solidFill>
            </a:endParaRPr>
          </a:p>
          <a:p>
            <a:r>
              <a:rPr lang="fr-FR" altLang="fr-FR" sz="2400" b="1" dirty="0">
                <a:solidFill>
                  <a:srgbClr val="002060"/>
                </a:solidFill>
              </a:rPr>
              <a:t>7 critères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b="1" i="1" dirty="0">
                <a:solidFill>
                  <a:srgbClr val="002060"/>
                </a:solidFill>
              </a:rPr>
              <a:t>Une offre de formations professionnelles construite autour d’un ensemble de métiers et de parcours de formation,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b="1" i="1" dirty="0">
                <a:solidFill>
                  <a:srgbClr val="002060"/>
                </a:solidFill>
              </a:rPr>
              <a:t>L’accueil de publics de statuts différents,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b="1" i="1" dirty="0">
                <a:solidFill>
                  <a:srgbClr val="002060"/>
                </a:solidFill>
              </a:rPr>
              <a:t>Un partenariat actif avec le tissu économique local et les organismes de proximité agissant dans les domaines de la formation professionnelle, de l’orientation et de l’insertion,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b="1" i="1" dirty="0">
                <a:solidFill>
                  <a:srgbClr val="002060"/>
                </a:solidFill>
              </a:rPr>
              <a:t>L’organisation d’actions culturelles,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b="1" i="1" dirty="0">
                <a:solidFill>
                  <a:srgbClr val="002060"/>
                </a:solidFill>
              </a:rPr>
              <a:t>La mise en œuvre d’actions visant à l’ouverture internationale,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b="1" i="1" dirty="0">
                <a:solidFill>
                  <a:srgbClr val="002060"/>
                </a:solidFill>
              </a:rPr>
              <a:t>La mise en place et le suivi d’actions pour prévenir le décrochage scolaire et pour accueillir des jeunes bénéficiant du droit au retour en formation initiale prévu à l’article L. 122-2,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 sz="1800" b="1" i="1" dirty="0">
                <a:solidFill>
                  <a:srgbClr val="002060"/>
                </a:solidFill>
              </a:rPr>
              <a:t>Une politique active de communication.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687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174889" cy="422440"/>
          </a:xfrm>
        </p:spPr>
        <p:txBody>
          <a:bodyPr/>
          <a:lstStyle/>
          <a:p>
            <a:pPr algn="ctr"/>
            <a:r>
              <a:rPr lang="fr-FR" dirty="0"/>
              <a:t>Le référentiel d’audit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57" y="1263591"/>
            <a:ext cx="8229600" cy="4253641"/>
          </a:xfrm>
        </p:spPr>
        <p:txBody>
          <a:bodyPr/>
          <a:lstStyle/>
          <a:p>
            <a:pPr marL="2692400" indent="0">
              <a:buNone/>
            </a:pPr>
            <a:endParaRPr lang="fr-FR" altLang="fr-FR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altLang="fr-FR" sz="2400" b="1" dirty="0">
                <a:solidFill>
                  <a:srgbClr val="002060"/>
                </a:solidFill>
              </a:rPr>
              <a:t>Le cahier des charges académique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altLang="fr-FR" sz="2400" b="1" dirty="0">
                <a:solidFill>
                  <a:srgbClr val="002060"/>
                </a:solidFill>
              </a:rPr>
              <a:t>(Circulaire n°2016-129 du 31-8-2016)</a:t>
            </a:r>
          </a:p>
          <a:p>
            <a:pPr marL="0" indent="0">
              <a:buNone/>
            </a:pPr>
            <a:endParaRPr lang="fr-FR" altLang="fr-F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FR" altLang="fr-F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altLang="fr-FR" sz="2400" b="1" dirty="0">
                <a:solidFill>
                  <a:srgbClr val="002060"/>
                </a:solidFill>
              </a:rPr>
              <a:t>Encouragement à la mise en place d’une démarche d’amélioration continue, telle que </a:t>
            </a:r>
            <a:r>
              <a:rPr lang="fr-FR" altLang="fr-FR" sz="2400" b="1" dirty="0" err="1">
                <a:solidFill>
                  <a:srgbClr val="002060"/>
                </a:solidFill>
              </a:rPr>
              <a:t>Qualéduc</a:t>
            </a:r>
            <a:r>
              <a:rPr lang="fr-FR" altLang="fr-FR" sz="2400" b="1" dirty="0">
                <a:solidFill>
                  <a:srgbClr val="002060"/>
                </a:solidFill>
              </a:rPr>
              <a:t>.</a:t>
            </a:r>
          </a:p>
          <a:p>
            <a:pPr>
              <a:buFontTx/>
              <a:buChar char="-"/>
            </a:pPr>
            <a:endParaRPr lang="fr-FR" altLang="fr-FR" sz="2000" b="1" dirty="0">
              <a:solidFill>
                <a:srgbClr val="002060"/>
              </a:solidFill>
            </a:endParaRPr>
          </a:p>
          <a:p>
            <a:endParaRPr lang="fr-FR" altLang="fr-F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112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57" y="1844823"/>
            <a:ext cx="8229600" cy="4608513"/>
          </a:xfrm>
        </p:spPr>
        <p:txBody>
          <a:bodyPr/>
          <a:lstStyle/>
          <a:p>
            <a:pPr eaLnBrk="1" hangingPunct="1"/>
            <a:r>
              <a:rPr lang="fr-FR" altLang="fr-FR" sz="2400" b="1" dirty="0">
                <a:solidFill>
                  <a:srgbClr val="002060"/>
                </a:solidFill>
              </a:rPr>
              <a:t>Documentation 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>
                <a:solidFill>
                  <a:srgbClr val="002060"/>
                </a:solidFill>
              </a:rPr>
              <a:t>Documentation préalable transmise dans les délais</a:t>
            </a:r>
            <a:br>
              <a:rPr lang="fr-FR" altLang="fr-FR" sz="2000" dirty="0">
                <a:solidFill>
                  <a:srgbClr val="002060"/>
                </a:solidFill>
              </a:rPr>
            </a:br>
            <a:r>
              <a:rPr lang="fr-FR" altLang="fr-FR" sz="2000" dirty="0">
                <a:solidFill>
                  <a:srgbClr val="002060"/>
                </a:solidFill>
              </a:rPr>
              <a:t>prévus par la procédure d’audit.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fr-FR" altLang="fr-FR" sz="2000" dirty="0">
                <a:solidFill>
                  <a:srgbClr val="002060"/>
                </a:solidFill>
              </a:rPr>
              <a:t>Disponibilité totale des documents au cours de l’audit.</a:t>
            </a:r>
          </a:p>
          <a:p>
            <a:pPr marL="0" indent="0" eaLnBrk="1" hangingPunct="1">
              <a:buNone/>
            </a:pPr>
            <a:endParaRPr lang="fr-FR" altLang="fr-FR" sz="2400" b="1" dirty="0">
              <a:solidFill>
                <a:srgbClr val="002060"/>
              </a:solidFill>
            </a:endParaRPr>
          </a:p>
          <a:p>
            <a:pPr eaLnBrk="1" hangingPunct="1"/>
            <a:r>
              <a:rPr lang="fr-FR" altLang="fr-FR" sz="2400" b="1" dirty="0">
                <a:solidFill>
                  <a:srgbClr val="002060"/>
                </a:solidFill>
              </a:rPr>
              <a:t>Entretiens 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>
                <a:solidFill>
                  <a:srgbClr val="002060"/>
                </a:solidFill>
              </a:rPr>
              <a:t>Disponibilité totale des audités.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1475656" y="788723"/>
            <a:ext cx="5832648" cy="42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fr-FR" kern="0" dirty="0"/>
              <a:t>Déroulement de l’audit</a:t>
            </a:r>
          </a:p>
        </p:txBody>
      </p:sp>
    </p:spTree>
    <p:extLst>
      <p:ext uri="{BB962C8B-B14F-4D97-AF65-F5344CB8AC3E}">
        <p14:creationId xmlns:p14="http://schemas.microsoft.com/office/powerpoint/2010/main" val="386334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774312"/>
            <a:ext cx="5256584" cy="422440"/>
          </a:xfrm>
        </p:spPr>
        <p:txBody>
          <a:bodyPr/>
          <a:lstStyle/>
          <a:p>
            <a:r>
              <a:rPr lang="fr-FR" dirty="0"/>
              <a:t>Synthèse des constats d’audit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303260"/>
              </p:ext>
            </p:extLst>
          </p:nvPr>
        </p:nvGraphicFramePr>
        <p:xfrm>
          <a:off x="669007" y="1371600"/>
          <a:ext cx="6984776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4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Points forts</a:t>
                      </a:r>
                    </a:p>
                    <a:p>
                      <a:r>
                        <a:rPr lang="fr-F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Remarques</a:t>
                      </a:r>
                    </a:p>
                    <a:p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Non-conformité</a:t>
                      </a:r>
                    </a:p>
                    <a:p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271" y="2945202"/>
            <a:ext cx="1060705" cy="92811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3045271" y="1510116"/>
            <a:ext cx="1066752" cy="114756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12200" r="8420" b="15981"/>
          <a:stretch/>
        </p:blipFill>
        <p:spPr>
          <a:xfrm>
            <a:off x="3045271" y="4125569"/>
            <a:ext cx="1143808" cy="98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45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20162"/>
              </p:ext>
            </p:extLst>
          </p:nvPr>
        </p:nvGraphicFramePr>
        <p:xfrm>
          <a:off x="1043608" y="1844824"/>
          <a:ext cx="7416825" cy="2902265"/>
        </p:xfrm>
        <a:graphic>
          <a:graphicData uri="http://schemas.openxmlformats.org/drawingml/2006/table">
            <a:tbl>
              <a:tblPr/>
              <a:tblGrid>
                <a:gridCol w="440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47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Détails de critère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L’offre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formation :</a:t>
                      </a:r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propose des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parcours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ascendants,</a:t>
                      </a:r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favorise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passerelles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et les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parcours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mixtes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6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L’établissement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met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valeur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les métiers et les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parcours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qui y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conduisent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395536" y="663425"/>
            <a:ext cx="8352928" cy="74935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030A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MS PGothic" panose="020B0600070205080204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r>
              <a:rPr lang="fr-FR" sz="2400" kern="0" dirty="0"/>
              <a:t>Critère 1 - </a:t>
            </a:r>
            <a:r>
              <a:rPr lang="en-US" sz="2400" dirty="0" err="1"/>
              <a:t>Offre</a:t>
            </a:r>
            <a:r>
              <a:rPr lang="en-US" sz="2400" dirty="0"/>
              <a:t> de formations </a:t>
            </a:r>
            <a:r>
              <a:rPr lang="en-US" sz="2400" dirty="0" err="1"/>
              <a:t>professionnelles</a:t>
            </a:r>
            <a:r>
              <a:rPr lang="en-US" sz="2400" dirty="0"/>
              <a:t> </a:t>
            </a:r>
            <a:r>
              <a:rPr lang="en-US" sz="2400" dirty="0" err="1"/>
              <a:t>construite</a:t>
            </a:r>
            <a:r>
              <a:rPr lang="en-US" sz="2400" dirty="0"/>
              <a:t> </a:t>
            </a:r>
            <a:r>
              <a:rPr lang="en-US" sz="2400" dirty="0" err="1"/>
              <a:t>autour</a:t>
            </a:r>
            <a:r>
              <a:rPr lang="en-US" sz="2400" dirty="0"/>
              <a:t> d’un ensemble de métiers et de </a:t>
            </a:r>
            <a:r>
              <a:rPr lang="en-US" sz="2400" dirty="0" err="1"/>
              <a:t>parcours</a:t>
            </a:r>
            <a:r>
              <a:rPr lang="en-US" sz="2400" dirty="0"/>
              <a:t> de formation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613930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543800" cy="422440"/>
          </a:xfrm>
        </p:spPr>
        <p:txBody>
          <a:bodyPr/>
          <a:lstStyle/>
          <a:p>
            <a:r>
              <a:rPr lang="fr-FR" sz="2400" dirty="0"/>
              <a:t>Critère 1 - </a:t>
            </a:r>
            <a:r>
              <a:rPr lang="en-US" sz="2400" dirty="0" err="1"/>
              <a:t>Offre</a:t>
            </a:r>
            <a:r>
              <a:rPr lang="en-US" sz="2400" dirty="0"/>
              <a:t> de formations </a:t>
            </a:r>
            <a:r>
              <a:rPr lang="en-US" sz="2400" dirty="0" err="1"/>
              <a:t>professionnelles</a:t>
            </a:r>
            <a:r>
              <a:rPr lang="en-US" sz="2400" dirty="0"/>
              <a:t> </a:t>
            </a:r>
            <a:r>
              <a:rPr lang="en-US" sz="2400" dirty="0" err="1"/>
              <a:t>construite</a:t>
            </a:r>
            <a:r>
              <a:rPr lang="en-US" sz="2400" dirty="0"/>
              <a:t> </a:t>
            </a:r>
            <a:r>
              <a:rPr lang="en-US" sz="2400" dirty="0" err="1"/>
              <a:t>autour</a:t>
            </a:r>
            <a:r>
              <a:rPr lang="en-US" sz="2400" dirty="0"/>
              <a:t> d’un ensemble de métiers et de </a:t>
            </a:r>
            <a:r>
              <a:rPr lang="en-US" sz="2400" dirty="0" err="1"/>
              <a:t>parcours</a:t>
            </a:r>
            <a:r>
              <a:rPr lang="en-US" sz="2400" dirty="0"/>
              <a:t> de formation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08513"/>
          </a:xfrm>
        </p:spPr>
        <p:txBody>
          <a:bodyPr/>
          <a:lstStyle/>
          <a:p>
            <a:r>
              <a:rPr lang="fr-FR" dirty="0"/>
              <a:t>PF / </a:t>
            </a:r>
            <a:r>
              <a:rPr lang="fr-FR" dirty="0" err="1"/>
              <a:t>NCF</a:t>
            </a:r>
            <a:r>
              <a:rPr lang="fr-FR" dirty="0"/>
              <a:t> / R : </a:t>
            </a:r>
          </a:p>
          <a:p>
            <a:endParaRPr lang="fr-FR" dirty="0"/>
          </a:p>
          <a:p>
            <a:r>
              <a:rPr lang="fr-FR" dirty="0"/>
              <a:t>Penser à mettre en lien hypertexte le point fort, la remarque ou la non conformité et son explication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7172073"/>
      </p:ext>
    </p:extLst>
  </p:cSld>
  <p:clrMapOvr>
    <a:masterClrMapping/>
  </p:clrMapOvr>
</p:sld>
</file>

<file path=ppt/theme/theme1.xml><?xml version="1.0" encoding="utf-8"?>
<a:theme xmlns:a="http://schemas.openxmlformats.org/drawingml/2006/main" name="Réseau">
  <a:themeElements>
    <a:clrScheme name="COULEUR CHARTE ACADEMIQUE">
      <a:dk1>
        <a:srgbClr val="008FCB"/>
      </a:dk1>
      <a:lt1>
        <a:srgbClr val="FFFFFF"/>
      </a:lt1>
      <a:dk2>
        <a:srgbClr val="000000"/>
      </a:dk2>
      <a:lt2>
        <a:srgbClr val="EDECE5"/>
      </a:lt2>
      <a:accent1>
        <a:srgbClr val="008FCB"/>
      </a:accent1>
      <a:accent2>
        <a:srgbClr val="E64376"/>
      </a:accent2>
      <a:accent3>
        <a:srgbClr val="EE8027"/>
      </a:accent3>
      <a:accent4>
        <a:srgbClr val="77B756"/>
      </a:accent4>
      <a:accent5>
        <a:srgbClr val="E9E11F"/>
      </a:accent5>
      <a:accent6>
        <a:srgbClr val="009E84"/>
      </a:accent6>
      <a:hlink>
        <a:srgbClr val="009999"/>
      </a:hlink>
      <a:folHlink>
        <a:srgbClr val="97497F"/>
      </a:folHlink>
    </a:clrScheme>
    <a:fontScheme name="Personnalisé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éseau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11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FF9933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12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FF9933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2DB92D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13">
        <a:dk1>
          <a:srgbClr val="000000"/>
        </a:dk1>
        <a:lt1>
          <a:srgbClr val="FFFFFF"/>
        </a:lt1>
        <a:dk2>
          <a:srgbClr val="0099FF"/>
        </a:dk2>
        <a:lt2>
          <a:srgbClr val="808080"/>
        </a:lt2>
        <a:accent1>
          <a:srgbClr val="FF9933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2DB92D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14">
        <a:dk1>
          <a:srgbClr val="000000"/>
        </a:dk1>
        <a:lt1>
          <a:srgbClr val="FFFFFF"/>
        </a:lt1>
        <a:dk2>
          <a:srgbClr val="0099FF"/>
        </a:dk2>
        <a:lt2>
          <a:srgbClr val="808080"/>
        </a:lt2>
        <a:accent1>
          <a:srgbClr val="FF9933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2DB92D"/>
        </a:accent6>
        <a:hlink>
          <a:srgbClr val="7E9CE8"/>
        </a:hlink>
        <a:folHlink>
          <a:srgbClr val="FF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15">
        <a:dk1>
          <a:srgbClr val="000000"/>
        </a:dk1>
        <a:lt1>
          <a:srgbClr val="FFFFFF"/>
        </a:lt1>
        <a:dk2>
          <a:srgbClr val="0099CC"/>
        </a:dk2>
        <a:lt2>
          <a:srgbClr val="808080"/>
        </a:lt2>
        <a:accent1>
          <a:srgbClr val="FF9933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2DB92D"/>
        </a:accent6>
        <a:hlink>
          <a:srgbClr val="7E9CE8"/>
        </a:hlink>
        <a:folHlink>
          <a:srgbClr val="FF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5343</TotalTime>
  <Words>1228</Words>
  <Application>Microsoft Office PowerPoint</Application>
  <PresentationFormat>Affichage à l'écran (4:3)</PresentationFormat>
  <Paragraphs>234</Paragraphs>
  <Slides>24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MS PGothic</vt:lpstr>
      <vt:lpstr>MS PGothic</vt:lpstr>
      <vt:lpstr>Arial</vt:lpstr>
      <vt:lpstr>Arial Narrow</vt:lpstr>
      <vt:lpstr>Wingdings</vt:lpstr>
      <vt:lpstr>Réseau</vt:lpstr>
      <vt:lpstr>LABEL  LYCÉE  DES  MÉTIERS Audit de Labellisation / de suivi / de renouvellement Etablissement …… Date du ……</vt:lpstr>
      <vt:lpstr>Présentation PowerPoint</vt:lpstr>
      <vt:lpstr>Les auditeurs</vt:lpstr>
      <vt:lpstr>Le référentiel d’audit</vt:lpstr>
      <vt:lpstr>Le référentiel d’audit</vt:lpstr>
      <vt:lpstr>Présentation PowerPoint</vt:lpstr>
      <vt:lpstr>Synthèse des constats d’audit</vt:lpstr>
      <vt:lpstr>Présentation PowerPoint</vt:lpstr>
      <vt:lpstr>Critère 1 - Offre de formations professionnelles construite autour d’un ensemble de métiers et de parcours de formation</vt:lpstr>
      <vt:lpstr>Présentation PowerPoint</vt:lpstr>
      <vt:lpstr>Critère 2 - L’accueil de publics de statuts différents</vt:lpstr>
      <vt:lpstr>Présentation PowerPoint</vt:lpstr>
      <vt:lpstr>Critère 3 - Un partenariat actif avec le tissu économique local et les organismes de proximité agissant dans les domaines de la formation professionnelle, de l’orientation et de l’insertion</vt:lpstr>
      <vt:lpstr>Présentation PowerPoint</vt:lpstr>
      <vt:lpstr>Critère 4 - L’organisation d’actions culturelles</vt:lpstr>
      <vt:lpstr>Présentation PowerPoint</vt:lpstr>
      <vt:lpstr>Critère 5 - La mise en œuvre d’actions visant à l’ouverture internationale.</vt:lpstr>
      <vt:lpstr>Présentation PowerPoint</vt:lpstr>
      <vt:lpstr>Critère 6 - La mise en place et le suivi d’actions pour prévenir le décrochage scolaire et pour accueillir des jeunes bénéﬁciant du droit au retour à la formation initiale prévu à l’article L.122-2</vt:lpstr>
      <vt:lpstr>Présentation PowerPoint</vt:lpstr>
      <vt:lpstr>Présentation PowerPoint</vt:lpstr>
      <vt:lpstr>Axes de progrès et points de vigilance</vt:lpstr>
      <vt:lpstr>Échanges sur les constats</vt:lpstr>
      <vt:lpstr>Après l’audit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ymermill</dc:creator>
  <cp:lastModifiedBy>Frédéric PANETIER</cp:lastModifiedBy>
  <cp:revision>324</cp:revision>
  <cp:lastPrinted>2018-01-19T10:53:05Z</cp:lastPrinted>
  <dcterms:created xsi:type="dcterms:W3CDTF">2013-10-25T11:50:24Z</dcterms:created>
  <dcterms:modified xsi:type="dcterms:W3CDTF">2023-01-31T07:05:23Z</dcterms:modified>
</cp:coreProperties>
</file>